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302" r:id="rId2"/>
    <p:sldId id="256" r:id="rId3"/>
    <p:sldId id="305" r:id="rId4"/>
    <p:sldId id="257" r:id="rId5"/>
    <p:sldId id="258" r:id="rId6"/>
    <p:sldId id="259" r:id="rId7"/>
    <p:sldId id="260" r:id="rId8"/>
    <p:sldId id="306" r:id="rId9"/>
    <p:sldId id="261" r:id="rId10"/>
    <p:sldId id="262" r:id="rId11"/>
    <p:sldId id="263" r:id="rId12"/>
    <p:sldId id="304" r:id="rId13"/>
    <p:sldId id="264" r:id="rId14"/>
    <p:sldId id="265" r:id="rId15"/>
    <p:sldId id="287" r:id="rId16"/>
    <p:sldId id="307" r:id="rId17"/>
    <p:sldId id="289" r:id="rId18"/>
    <p:sldId id="297" r:id="rId19"/>
    <p:sldId id="298" r:id="rId20"/>
    <p:sldId id="299" r:id="rId21"/>
    <p:sldId id="290" r:id="rId22"/>
    <p:sldId id="308" r:id="rId23"/>
    <p:sldId id="288" r:id="rId24"/>
    <p:sldId id="295" r:id="rId25"/>
    <p:sldId id="296" r:id="rId26"/>
    <p:sldId id="309" r:id="rId27"/>
    <p:sldId id="266" r:id="rId28"/>
    <p:sldId id="267" r:id="rId29"/>
    <p:sldId id="268" r:id="rId30"/>
    <p:sldId id="269" r:id="rId31"/>
    <p:sldId id="270" r:id="rId32"/>
    <p:sldId id="271" r:id="rId33"/>
    <p:sldId id="313" r:id="rId34"/>
    <p:sldId id="274" r:id="rId35"/>
    <p:sldId id="276" r:id="rId36"/>
    <p:sldId id="275" r:id="rId37"/>
    <p:sldId id="277" r:id="rId38"/>
    <p:sldId id="310" r:id="rId39"/>
    <p:sldId id="291" r:id="rId40"/>
    <p:sldId id="272" r:id="rId41"/>
    <p:sldId id="292" r:id="rId42"/>
    <p:sldId id="293" r:id="rId43"/>
    <p:sldId id="294" r:id="rId44"/>
    <p:sldId id="300" r:id="rId45"/>
    <p:sldId id="301" r:id="rId46"/>
    <p:sldId id="311" r:id="rId47"/>
    <p:sldId id="312" r:id="rId48"/>
    <p:sldId id="273" r:id="rId49"/>
    <p:sldId id="278" r:id="rId50"/>
    <p:sldId id="279" r:id="rId51"/>
    <p:sldId id="280" r:id="rId52"/>
    <p:sldId id="281" r:id="rId53"/>
    <p:sldId id="282" r:id="rId54"/>
    <p:sldId id="283" r:id="rId55"/>
    <p:sldId id="284" r:id="rId56"/>
    <p:sldId id="285" r:id="rId57"/>
    <p:sldId id="314" r:id="rId58"/>
    <p:sldId id="315" r:id="rId59"/>
    <p:sldId id="316" r:id="rId60"/>
    <p:sldId id="286" r:id="rId6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RA ALBA" initials="NA" lastIdx="0" clrIdx="0">
    <p:extLst>
      <p:ext uri="{19B8F6BF-5375-455C-9EA6-DF929625EA0E}">
        <p15:presenceInfo xmlns:p15="http://schemas.microsoft.com/office/powerpoint/2012/main" userId="NORA ALB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44" autoAdjust="0"/>
    <p:restoredTop sz="94660"/>
  </p:normalViewPr>
  <p:slideViewPr>
    <p:cSldViewPr snapToGrid="0">
      <p:cViewPr varScale="1">
        <p:scale>
          <a:sx n="80" d="100"/>
          <a:sy n="80" d="100"/>
        </p:scale>
        <p:origin x="114"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fld id="{EC8FE64F-A216-4DB6-82FC-255152BB7DD2}" type="datetimeFigureOut">
              <a:rPr lang="es-MX" smtClean="0"/>
              <a:t>27/05/2018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1269820759"/>
      </p:ext>
    </p:extLst>
  </p:cSld>
  <p:clrMapOvr>
    <a:masterClrMapping/>
  </p:clrMapOvr>
  <p:transition spd="slow">
    <p:circl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EC8FE64F-A216-4DB6-82FC-255152BB7DD2}" type="datetimeFigureOut">
              <a:rPr lang="es-MX" smtClean="0"/>
              <a:t>27/05/2018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600484074"/>
      </p:ext>
    </p:extLst>
  </p:cSld>
  <p:clrMapOvr>
    <a:masterClrMapping/>
  </p:clrMapOvr>
  <p:transition spd="slow">
    <p:circl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C8FE64F-A216-4DB6-82FC-255152BB7DD2}" type="datetimeFigureOut">
              <a:rPr lang="es-MX" smtClean="0"/>
              <a:t>27/05/2018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700957356"/>
      </p:ext>
    </p:extLst>
  </p:cSld>
  <p:clrMapOvr>
    <a:masterClrMapping/>
  </p:clrMapOvr>
  <p:transition spd="slow">
    <p:circl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EC8FE64F-A216-4DB6-82FC-255152BB7DD2}" type="datetimeFigureOut">
              <a:rPr lang="es-MX" smtClean="0"/>
              <a:t>27/05/2018</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890553506"/>
      </p:ext>
    </p:extLst>
  </p:cSld>
  <p:clrMapOvr>
    <a:masterClrMapping/>
  </p:clrMapOvr>
  <p:transition spd="slow">
    <p:circl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EC8FE64F-A216-4DB6-82FC-255152BB7DD2}" type="datetimeFigureOut">
              <a:rPr lang="es-MX" smtClean="0"/>
              <a:t>27/05/2018</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185560745"/>
      </p:ext>
    </p:extLst>
  </p:cSld>
  <p:clrMapOvr>
    <a:masterClrMapping/>
  </p:clrMapOvr>
  <p:transition spd="slow">
    <p:circl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EC8FE64F-A216-4DB6-82FC-255152BB7DD2}" type="datetimeFigureOut">
              <a:rPr lang="es-MX" smtClean="0"/>
              <a:t>27/05/2018</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2958163691"/>
      </p:ext>
    </p:extLst>
  </p:cSld>
  <p:clrMapOvr>
    <a:masterClrMapping/>
  </p:clrMapOvr>
  <p:transition spd="slow">
    <p:circl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C8FE64F-A216-4DB6-82FC-255152BB7DD2}" type="datetimeFigureOut">
              <a:rPr lang="es-MX" smtClean="0"/>
              <a:t>27/05/2018</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1290160473"/>
      </p:ext>
    </p:extLst>
  </p:cSld>
  <p:clrMapOvr>
    <a:masterClrMapping/>
  </p:clrMapOvr>
  <p:transition spd="slow">
    <p:circl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C8FE64F-A216-4DB6-82FC-255152BB7DD2}" type="datetimeFigureOut">
              <a:rPr lang="es-MX" smtClean="0"/>
              <a:t>27/05/2018</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3164982353"/>
      </p:ext>
    </p:extLst>
  </p:cSld>
  <p:clrMapOvr>
    <a:masterClrMapping/>
  </p:clrMapOvr>
  <p:transition spd="slow">
    <p:circl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C8FE64F-A216-4DB6-82FC-255152BB7DD2}" type="datetimeFigureOut">
              <a:rPr lang="es-MX" smtClean="0"/>
              <a:t>27/05/2018</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2392813444"/>
      </p:ext>
    </p:extLst>
  </p:cSld>
  <p:clrMapOvr>
    <a:masterClrMapping/>
  </p:clrMapOvr>
  <p:transition spd="slow">
    <p:circl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EC8FE64F-A216-4DB6-82FC-255152BB7DD2}" type="datetimeFigureOut">
              <a:rPr lang="es-MX" smtClean="0"/>
              <a:t>27/05/2018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2225594923"/>
      </p:ext>
    </p:extLst>
  </p:cSld>
  <p:clrMapOvr>
    <a:masterClrMapping/>
  </p:clrMapOvr>
  <p:transition spd="slow">
    <p:circl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EC8FE64F-A216-4DB6-82FC-255152BB7DD2}" type="datetimeFigureOut">
              <a:rPr lang="es-MX" smtClean="0"/>
              <a:t>27/05/2018</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34F61B8-C881-424C-9C41-DAF270D2E80B}" type="slidenum">
              <a:rPr lang="es-MX" smtClean="0"/>
              <a:t>‹Nº›</a:t>
            </a:fld>
            <a:endParaRPr lang="es-MX"/>
          </a:p>
        </p:txBody>
      </p:sp>
    </p:spTree>
    <p:extLst>
      <p:ext uri="{BB962C8B-B14F-4D97-AF65-F5344CB8AC3E}">
        <p14:creationId xmlns:p14="http://schemas.microsoft.com/office/powerpoint/2010/main" val="82644067"/>
      </p:ext>
    </p:extLst>
  </p:cSld>
  <p:clrMapOvr>
    <a:masterClrMapping/>
  </p:clrMapOvr>
  <p:transition spd="slow">
    <p:circl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8FE64F-A216-4DB6-82FC-255152BB7DD2}" type="datetimeFigureOut">
              <a:rPr lang="es-MX" smtClean="0"/>
              <a:t>27/05/2018</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4F61B8-C881-424C-9C41-DAF270D2E80B}" type="slidenum">
              <a:rPr lang="es-MX" smtClean="0"/>
              <a:t>‹Nº›</a:t>
            </a:fld>
            <a:endParaRPr lang="es-MX"/>
          </a:p>
        </p:txBody>
      </p:sp>
    </p:spTree>
    <p:extLst>
      <p:ext uri="{BB962C8B-B14F-4D97-AF65-F5344CB8AC3E}">
        <p14:creationId xmlns:p14="http://schemas.microsoft.com/office/powerpoint/2010/main" val="286018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ransition spd="slow">
    <p:circl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tretch>
            <a:fillRect/>
          </a:stretch>
        </p:blipFill>
        <p:spPr bwMode="auto">
          <a:xfrm>
            <a:off x="613610" y="757989"/>
            <a:ext cx="10936705" cy="5293895"/>
          </a:xfrm>
          <a:prstGeom prst="rect">
            <a:avLst/>
          </a:prstGeom>
          <a:noFill/>
          <a:ln>
            <a:noFill/>
          </a:ln>
        </p:spPr>
      </p:pic>
    </p:spTree>
    <p:extLst>
      <p:ext uri="{BB962C8B-B14F-4D97-AF65-F5344CB8AC3E}">
        <p14:creationId xmlns:p14="http://schemas.microsoft.com/office/powerpoint/2010/main" val="2929261338"/>
      </p:ext>
    </p:extLst>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p:nvPr/>
        </p:nvSpPr>
        <p:spPr>
          <a:xfrm>
            <a:off x="3068782" y="378691"/>
            <a:ext cx="5644879" cy="610424"/>
          </a:xfrm>
          <a:prstGeom prst="rect">
            <a:avLst/>
          </a:prstGeom>
          <a:noFill/>
        </p:spPr>
        <p:txBody>
          <a:bodyPr wrap="none" lIns="0" tIns="0" rIns="0" rtlCol="0">
            <a:spAutoFit/>
          </a:bodyPr>
          <a:lstStyle/>
          <a:p>
            <a:pPr>
              <a:lnSpc>
                <a:spcPts val="2300"/>
              </a:lnSpc>
              <a:tabLst>
                <a:tab pos="177800" algn="l"/>
              </a:tabLst>
            </a:pPr>
            <a:r>
              <a:rPr lang="en-US" altLang="zh-CN" dirty="0" smtClean="0"/>
              <a:t>	</a:t>
            </a:r>
            <a:r>
              <a:rPr lang="en-US" altLang="zh-CN" sz="1800" dirty="0" smtClean="0">
                <a:latin typeface="Arial Black" pitchFamily="18" charset="0"/>
                <a:cs typeface="Arial Black" pitchFamily="18" charset="0"/>
              </a:rPr>
              <a:t>MEJORAS</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DEL</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SISTEMA</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DE</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PORTALES</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DE</a:t>
            </a:r>
          </a:p>
          <a:p>
            <a:pPr>
              <a:lnSpc>
                <a:spcPts val="2100"/>
              </a:lnSpc>
              <a:tabLst>
                <a:tab pos="177800" algn="l"/>
              </a:tabLst>
            </a:pPr>
            <a:r>
              <a:rPr lang="en-US" altLang="zh-CN" sz="1800" dirty="0" smtClean="0">
                <a:latin typeface="Arial Black" pitchFamily="18" charset="0"/>
                <a:cs typeface="Arial Black" pitchFamily="18" charset="0"/>
              </a:rPr>
              <a:t>OBLIGACIONES</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DE</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TRANSPARENCIA</a:t>
            </a:r>
            <a:r>
              <a:rPr lang="en-US" altLang="zh-CN" sz="1800" dirty="0" smtClean="0">
                <a:latin typeface="Times New Roman" pitchFamily="18" charset="0"/>
                <a:cs typeface="Times New Roman" pitchFamily="18" charset="0"/>
              </a:rPr>
              <a:t> </a:t>
            </a:r>
            <a:r>
              <a:rPr lang="en-US" altLang="zh-CN" sz="1800" dirty="0" smtClean="0">
                <a:latin typeface="Arial Black" pitchFamily="18" charset="0"/>
                <a:cs typeface="Arial Black" pitchFamily="18" charset="0"/>
              </a:rPr>
              <a:t>(SIPOT)</a:t>
            </a:r>
          </a:p>
        </p:txBody>
      </p:sp>
      <p:pic>
        <p:nvPicPr>
          <p:cNvPr id="6" name="Picture 3"/>
          <p:cNvPicPr>
            <a:picLocks noChangeAspect="1" noChangeArrowheads="1"/>
          </p:cNvPicPr>
          <p:nvPr/>
        </p:nvPicPr>
        <p:blipFill>
          <a:blip r:embed="rId2"/>
          <a:srcRect/>
          <a:stretch>
            <a:fillRect/>
          </a:stretch>
        </p:blipFill>
        <p:spPr bwMode="auto">
          <a:xfrm>
            <a:off x="2967182" y="1668318"/>
            <a:ext cx="5854700" cy="4178300"/>
          </a:xfrm>
          <a:prstGeom prst="rect">
            <a:avLst/>
          </a:prstGeom>
          <a:noFill/>
        </p:spPr>
      </p:pic>
      <p:sp>
        <p:nvSpPr>
          <p:cNvPr id="2" name="CuadroTexto 1"/>
          <p:cNvSpPr txBox="1"/>
          <p:nvPr/>
        </p:nvSpPr>
        <p:spPr>
          <a:xfrm>
            <a:off x="2152650" y="1025022"/>
            <a:ext cx="7753350" cy="400110"/>
          </a:xfrm>
          <a:prstGeom prst="rect">
            <a:avLst/>
          </a:prstGeom>
          <a:noFill/>
        </p:spPr>
        <p:txBody>
          <a:bodyPr wrap="square" rtlCol="0">
            <a:spAutoFit/>
          </a:bodyPr>
          <a:lstStyle/>
          <a:p>
            <a:r>
              <a:rPr lang="es-ES" sz="2000" b="1" u="sng" dirty="0" smtClean="0">
                <a:solidFill>
                  <a:schemeClr val="accent4">
                    <a:lumMod val="75000"/>
                  </a:schemeClr>
                </a:solidFill>
                <a:effectLst>
                  <a:outerShdw blurRad="38100" dist="38100" dir="2700000" algn="tl">
                    <a:srgbClr val="000000">
                      <a:alpha val="43137"/>
                    </a:srgbClr>
                  </a:outerShdw>
                </a:effectLst>
              </a:rPr>
              <a:t>www.plataformadetransparencia.org.mx/web/guest/inicio</a:t>
            </a:r>
            <a:endParaRPr lang="es-MX" sz="2000" b="1" u="sng" dirty="0">
              <a:solidFill>
                <a:schemeClr val="accent4">
                  <a:lumMod val="75000"/>
                </a:schemeClr>
              </a:solidFill>
              <a:effectLst>
                <a:outerShdw blurRad="38100" dist="38100" dir="2700000" algn="tl">
                  <a:srgbClr val="000000">
                    <a:alpha val="43137"/>
                  </a:srgbClr>
                </a:outerShdw>
              </a:effectLst>
            </a:endParaRPr>
          </a:p>
        </p:txBody>
      </p:sp>
      <p:sp>
        <p:nvSpPr>
          <p:cNvPr id="3" name="CuadroTexto 2"/>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9" name="Imagen 8"/>
          <p:cNvPicPr/>
          <p:nvPr/>
        </p:nvPicPr>
        <p:blipFill>
          <a:blip r:embed="rId3" cstate="print">
            <a:extLst>
              <a:ext uri="{28A0092B-C50C-407E-A947-70E740481C1C}">
                <a14:useLocalDpi xmlns:a14="http://schemas.microsoft.com/office/drawing/2010/main" val="0"/>
              </a:ext>
            </a:extLst>
          </a:blip>
          <a:stretch>
            <a:fillRect/>
          </a:stretch>
        </p:blipFill>
        <p:spPr bwMode="auto">
          <a:xfrm>
            <a:off x="353291" y="322378"/>
            <a:ext cx="1598595" cy="702644"/>
          </a:xfrm>
          <a:prstGeom prst="rect">
            <a:avLst/>
          </a:prstGeom>
          <a:noFill/>
          <a:ln>
            <a:noFill/>
          </a:ln>
        </p:spPr>
      </p:pic>
    </p:spTree>
    <p:extLst>
      <p:ext uri="{BB962C8B-B14F-4D97-AF65-F5344CB8AC3E}">
        <p14:creationId xmlns:p14="http://schemas.microsoft.com/office/powerpoint/2010/main" val="3736549102"/>
      </p:ext>
    </p:extLst>
  </p:cSld>
  <p:clrMapOvr>
    <a:masterClrMapping/>
  </p:clrMapOvr>
  <p:transition spd="slow">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353291" y="322378"/>
            <a:ext cx="1598595" cy="702644"/>
          </a:xfrm>
          <a:prstGeom prst="rect">
            <a:avLst/>
          </a:prstGeom>
          <a:noFill/>
          <a:ln>
            <a:noFill/>
          </a:ln>
        </p:spPr>
      </p:pic>
      <p:sp>
        <p:nvSpPr>
          <p:cNvPr id="3" name="CuadroTexto 2"/>
          <p:cNvSpPr txBox="1"/>
          <p:nvPr/>
        </p:nvSpPr>
        <p:spPr>
          <a:xfrm>
            <a:off x="2322095" y="577516"/>
            <a:ext cx="7255042" cy="646331"/>
          </a:xfrm>
          <a:prstGeom prst="rect">
            <a:avLst/>
          </a:prstGeom>
          <a:noFill/>
        </p:spPr>
        <p:txBody>
          <a:bodyPr wrap="square" rtlCol="0">
            <a:spAutoFit/>
          </a:bodyPr>
          <a:lstStyle/>
          <a:p>
            <a:pPr algn="ctr"/>
            <a:r>
              <a:rPr lang="es-MX" b="1" dirty="0" smtClean="0"/>
              <a:t>ANTECEDENTES DE LAS MEJORAS DEL SISTEMA DE PORTALES DE OBLIGACIONES DE TRANSPARENCIA (SIPOT) 2018 </a:t>
            </a:r>
            <a:endParaRPr lang="es-MX" b="1" dirty="0"/>
          </a:p>
        </p:txBody>
      </p:sp>
      <p:sp>
        <p:nvSpPr>
          <p:cNvPr id="4" name="CuadroTexto 3"/>
          <p:cNvSpPr txBox="1"/>
          <p:nvPr/>
        </p:nvSpPr>
        <p:spPr>
          <a:xfrm>
            <a:off x="782053" y="1479884"/>
            <a:ext cx="10142621" cy="4524315"/>
          </a:xfrm>
          <a:prstGeom prst="rect">
            <a:avLst/>
          </a:prstGeom>
          <a:noFill/>
        </p:spPr>
        <p:txBody>
          <a:bodyPr wrap="square" rtlCol="0">
            <a:spAutoFit/>
          </a:bodyPr>
          <a:lstStyle/>
          <a:p>
            <a:pPr marL="342900" indent="-342900" algn="just">
              <a:buFont typeface="Arial" panose="020B0604020202020204" pitchFamily="34" charset="0"/>
              <a:buChar char="•"/>
            </a:pPr>
            <a:r>
              <a:rPr lang="es-MX" dirty="0" smtClean="0"/>
              <a:t>Durante el periodo comprendido del 8 de mayo al 14 de agosto del 2017 los organismos garantes realizaron la primera verificación diagnostica, para detectar las áreas de oportunidad de cada sujeto obligado y estar en aptitud de realizar los ajustes y modificaciones a los Lineamientos Técnicos Generales y los Criterios respectivos por parte del Sistema Nacional de Transparencia. AL CONCLUIR ESTA FAASE DEL 15 AL 21 DE AGOSTO DE 2017 CADA ORGANISMO GARANTE REMITIO A LA PRESIDENCIA DEL Consejo Nacional del Sistema Nacional de Transparencia el Documento donde formularon las propuestas de ajustes y modificaciones a los Lineamientos Técnicos Generales, basados en los resultados y observaciones de los Sujetos Obligados de su entidad.</a:t>
            </a:r>
          </a:p>
          <a:p>
            <a:pPr marL="342900" indent="-342900" algn="just">
              <a:buFont typeface="Arial" panose="020B0604020202020204" pitchFamily="34" charset="0"/>
              <a:buChar char="•"/>
            </a:pPr>
            <a:r>
              <a:rPr lang="es-MX" dirty="0" smtClean="0"/>
              <a:t>Una de las propuestas enviadas a la Presidencia del Consejo Técnico Nacional fue la de “</a:t>
            </a:r>
            <a:r>
              <a:rPr lang="es-MX" b="1" dirty="0" smtClean="0"/>
              <a:t>Propuestas especificas de ajuste a criterios o formatos por cada artículo o fracción de la Ley General”, </a:t>
            </a:r>
            <a:r>
              <a:rPr lang="es-MX" dirty="0" smtClean="0"/>
              <a:t>y derivado del importante numero de observaciones y propuestas de ajustes de modificaciones enviadas por los organismos garantes y sujetos obligados del país el Consejo Nacional estuvo de acuerdo con que los ajustes a los criterios de publicación implicarían el uso de nuevos formatos a los existentes. Por lo que resultaría inconcuso que los nuevos formatos deberían ser configurados dentro del Sistema de Portales de Transparencia (SIPOT). Esto con la finalidad de asegurar que la información sea </a:t>
            </a:r>
            <a:r>
              <a:rPr lang="es-MX" b="1" dirty="0" smtClean="0"/>
              <a:t>veraz, confiable, oportuna congruente integral, actualizada, accesible, comprensible y verificable.</a:t>
            </a:r>
          </a:p>
        </p:txBody>
      </p:sp>
    </p:spTree>
    <p:extLst>
      <p:ext uri="{BB962C8B-B14F-4D97-AF65-F5344CB8AC3E}">
        <p14:creationId xmlns:p14="http://schemas.microsoft.com/office/powerpoint/2010/main" val="178843516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a:stretch>
            <a:fillRect/>
          </a:stretch>
        </p:blipFill>
        <p:spPr bwMode="auto">
          <a:xfrm>
            <a:off x="3654166" y="669636"/>
            <a:ext cx="4092224" cy="2831099"/>
          </a:xfrm>
          <a:prstGeom prst="rect">
            <a:avLst/>
          </a:prstGeom>
          <a:noFill/>
        </p:spPr>
      </p:pic>
      <p:sp>
        <p:nvSpPr>
          <p:cNvPr id="5" name="CuadroTexto 4"/>
          <p:cNvSpPr txBox="1"/>
          <p:nvPr/>
        </p:nvSpPr>
        <p:spPr>
          <a:xfrm>
            <a:off x="2185121" y="4036442"/>
            <a:ext cx="7944714" cy="1200329"/>
          </a:xfrm>
          <a:prstGeom prst="rect">
            <a:avLst/>
          </a:prstGeom>
          <a:noFill/>
        </p:spPr>
        <p:txBody>
          <a:bodyPr wrap="square" rtlCol="0">
            <a:spAutoFit/>
          </a:bodyPr>
          <a:lstStyle/>
          <a:p>
            <a:pPr algn="just"/>
            <a:r>
              <a:rPr lang="es-ES" sz="2400" b="1" dirty="0" smtClean="0">
                <a:solidFill>
                  <a:schemeClr val="accent1">
                    <a:lumMod val="50000"/>
                  </a:schemeClr>
                </a:solidFill>
                <a:latin typeface="Times New Roman" panose="02020603050405020304" pitchFamily="18" charset="0"/>
                <a:cs typeface="Times New Roman" panose="02020603050405020304" pitchFamily="18" charset="0"/>
              </a:rPr>
              <a:t>Las adecuaciones en la PNT son adecuaciones que responden a las observaciones de los organismos garantes y sujetos obligados del país al INAI.</a:t>
            </a:r>
            <a:endParaRPr lang="es-MX" sz="2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CuadroTexto 6"/>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8" name="Imagen 7"/>
          <p:cNvPicPr/>
          <p:nvPr/>
        </p:nvPicPr>
        <p:blipFill>
          <a:blip r:embed="rId3"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Tree>
    <p:extLst>
      <p:ext uri="{BB962C8B-B14F-4D97-AF65-F5344CB8AC3E}">
        <p14:creationId xmlns:p14="http://schemas.microsoft.com/office/powerpoint/2010/main" val="2167791836"/>
      </p:ext>
    </p:extLst>
  </p:cSld>
  <p:clrMapOvr>
    <a:masterClrMapping/>
  </p:clrMapOvr>
  <p:transition spd="slow">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2695401" y="1653878"/>
            <a:ext cx="6096000" cy="3416320"/>
          </a:xfrm>
          <a:prstGeom prst="rect">
            <a:avLst/>
          </a:prstGeom>
        </p:spPr>
        <p:txBody>
          <a:bodyPr>
            <a:spAutoFit/>
          </a:bodyPr>
          <a:lstStyle/>
          <a:p>
            <a:pPr algn="ctr"/>
            <a:r>
              <a:rPr lang="en-US" altLang="zh-CN" sz="5400" u="sng" dirty="0" smtClean="0">
                <a:solidFill>
                  <a:schemeClr val="accent1">
                    <a:lumMod val="50000"/>
                  </a:schemeClr>
                </a:solidFill>
                <a:effectLst>
                  <a:outerShdw blurRad="38100" dist="38100" dir="2700000" algn="tl">
                    <a:srgbClr val="000000">
                      <a:alpha val="43137"/>
                    </a:srgbClr>
                  </a:outerShdw>
                </a:effectLst>
              </a:rPr>
              <a:t>¿QUIENES DEBEN ATENDER LAS OBLIGACIONES EN SIPOT?	</a:t>
            </a:r>
            <a:endParaRPr lang="es-MX" sz="5400" dirty="0"/>
          </a:p>
        </p:txBody>
      </p:sp>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5" name="Imagen 4"/>
          <p:cNvPicPr/>
          <p:nvPr/>
        </p:nvPicPr>
        <p:blipFill>
          <a:blip r:embed="rId2" cstate="print">
            <a:extLst>
              <a:ext uri="{28A0092B-C50C-407E-A947-70E740481C1C}">
                <a14:useLocalDpi xmlns:a14="http://schemas.microsoft.com/office/drawing/2010/main" val="0"/>
              </a:ext>
            </a:extLst>
          </a:blip>
          <a:stretch>
            <a:fillRect/>
          </a:stretch>
        </p:blipFill>
        <p:spPr bwMode="auto">
          <a:xfrm>
            <a:off x="353291" y="794818"/>
            <a:ext cx="1598595" cy="702644"/>
          </a:xfrm>
          <a:prstGeom prst="rect">
            <a:avLst/>
          </a:prstGeom>
          <a:noFill/>
          <a:ln>
            <a:noFill/>
          </a:ln>
        </p:spPr>
      </p:pic>
    </p:spTree>
    <p:extLst>
      <p:ext uri="{BB962C8B-B14F-4D97-AF65-F5344CB8AC3E}">
        <p14:creationId xmlns:p14="http://schemas.microsoft.com/office/powerpoint/2010/main" val="1469329316"/>
      </p:ext>
    </p:extLst>
  </p:cSld>
  <p:clrMapOvr>
    <a:masterClrMapping/>
  </p:clrMapOvr>
  <p:transition spd="slow">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p:nvPr/>
        </p:nvSpPr>
        <p:spPr>
          <a:xfrm>
            <a:off x="3619499" y="1275919"/>
            <a:ext cx="6516255" cy="1585049"/>
          </a:xfrm>
          <a:prstGeom prst="rect">
            <a:avLst/>
          </a:prstGeom>
          <a:noFill/>
        </p:spPr>
        <p:txBody>
          <a:bodyPr wrap="square" lIns="0" tIns="0" rIns="0" rtlCol="0" anchor="b">
            <a:spAutoFit/>
          </a:bodyPr>
          <a:lstStyle/>
          <a:p>
            <a:pPr marL="342900" indent="-342900">
              <a:buFont typeface="+mj-lt"/>
              <a:buAutoNum type="arabicPeriod"/>
              <a:tabLst/>
            </a:pPr>
            <a:r>
              <a:rPr lang="en-US" altLang="zh-CN" sz="2000" dirty="0" smtClean="0">
                <a:solidFill>
                  <a:srgbClr val="000000"/>
                </a:solidFill>
                <a:latin typeface="Times New Roman" pitchFamily="18" charset="0"/>
                <a:cs typeface="Times New Roman" pitchFamily="18" charset="0"/>
              </a:rPr>
              <a:t>Administración</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de</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unidades</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administrativas</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(alta,</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eliminación</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y</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modificación).</a:t>
            </a:r>
            <a:endParaRPr lang="en-US" altLang="zh-CN" sz="2000" dirty="0" smtClean="0"/>
          </a:p>
          <a:p>
            <a:pPr marL="342900" indent="-342900">
              <a:buFont typeface="+mj-lt"/>
              <a:buAutoNum type="arabicPeriod"/>
              <a:tabLst/>
            </a:pPr>
            <a:r>
              <a:rPr lang="en-US" altLang="zh-CN" sz="2000" dirty="0" smtClean="0">
                <a:solidFill>
                  <a:srgbClr val="000000"/>
                </a:solidFill>
                <a:latin typeface="Times New Roman" pitchFamily="18" charset="0"/>
                <a:cs typeface="Times New Roman" pitchFamily="18" charset="0"/>
              </a:rPr>
              <a:t>Administración</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de</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usuarios</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(alta,</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eliminación</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y</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modificación).</a:t>
            </a:r>
            <a:endParaRPr lang="en-US" altLang="zh-CN" sz="2000" dirty="0" smtClean="0"/>
          </a:p>
          <a:p>
            <a:pPr marL="342900" indent="-342900">
              <a:buFont typeface="+mj-lt"/>
              <a:buAutoNum type="arabicPeriod"/>
              <a:tabLst/>
            </a:pPr>
            <a:r>
              <a:rPr lang="en-US" altLang="zh-CN" sz="2000" dirty="0" err="1" smtClean="0">
                <a:solidFill>
                  <a:srgbClr val="000000"/>
                </a:solidFill>
                <a:latin typeface="Times New Roman" pitchFamily="18" charset="0"/>
                <a:cs typeface="Times New Roman" pitchFamily="18" charset="0"/>
              </a:rPr>
              <a:t>Relacionar</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Unidad</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administrativa</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con</a:t>
            </a:r>
            <a:r>
              <a:rPr lang="en-US" altLang="zh-CN" sz="2000" dirty="0" smtClean="0">
                <a:latin typeface="Times New Roman" pitchFamily="18" charset="0"/>
                <a:cs typeface="Times New Roman" pitchFamily="18" charset="0"/>
              </a:rPr>
              <a:t> </a:t>
            </a:r>
            <a:r>
              <a:rPr lang="en-US" altLang="zh-CN" sz="2000" dirty="0" smtClean="0">
                <a:solidFill>
                  <a:srgbClr val="000000"/>
                </a:solidFill>
                <a:latin typeface="Times New Roman" pitchFamily="18" charset="0"/>
                <a:cs typeface="Times New Roman" pitchFamily="18" charset="0"/>
              </a:rPr>
              <a:t>formatos.</a:t>
            </a:r>
          </a:p>
        </p:txBody>
      </p:sp>
      <p:sp>
        <p:nvSpPr>
          <p:cNvPr id="8" name="TextBox 1"/>
          <p:cNvSpPr txBox="1"/>
          <p:nvPr/>
        </p:nvSpPr>
        <p:spPr>
          <a:xfrm>
            <a:off x="1745673" y="2925088"/>
            <a:ext cx="8569036" cy="2110834"/>
          </a:xfrm>
          <a:prstGeom prst="rect">
            <a:avLst/>
          </a:prstGeom>
          <a:noFill/>
        </p:spPr>
        <p:txBody>
          <a:bodyPr wrap="square" lIns="0" tIns="0" rIns="0" rtlCol="0">
            <a:spAutoFit/>
          </a:bodyPr>
          <a:lstStyle/>
          <a:p>
            <a:pPr>
              <a:lnSpc>
                <a:spcPts val="1000"/>
              </a:lnSpc>
            </a:pPr>
            <a:endParaRPr lang="en-US" altLang="zh-CN" dirty="0" smtClean="0"/>
          </a:p>
          <a:p>
            <a:pPr>
              <a:lnSpc>
                <a:spcPts val="1000"/>
              </a:lnSpc>
            </a:pPr>
            <a:endParaRPr lang="en-US" altLang="zh-CN" dirty="0" smtClean="0">
              <a:solidFill>
                <a:schemeClr val="accent1">
                  <a:lumMod val="50000"/>
                </a:schemeClr>
              </a:solidFill>
            </a:endParaRPr>
          </a:p>
          <a:p>
            <a:pPr>
              <a:lnSpc>
                <a:spcPts val="1300"/>
              </a:lnSpc>
              <a:tabLst>
                <a:tab pos="520700" algn="l"/>
                <a:tab pos="723900" algn="l"/>
              </a:tabLst>
            </a:pPr>
            <a:r>
              <a:rPr lang="en-US" altLang="zh-CN" sz="2000" b="1" dirty="0">
                <a:solidFill>
                  <a:schemeClr val="accent1">
                    <a:lumMod val="50000"/>
                  </a:schemeClr>
                </a:solidFill>
                <a:latin typeface="Times New Roman" pitchFamily="18" charset="0"/>
                <a:cs typeface="Times New Roman" pitchFamily="18" charset="0"/>
              </a:rPr>
              <a:t>2</a:t>
            </a:r>
            <a:r>
              <a:rPr lang="en-US" altLang="zh-CN" sz="2000" b="1" dirty="0" smtClean="0">
                <a:solidFill>
                  <a:schemeClr val="accent1">
                    <a:lumMod val="50000"/>
                  </a:schemeClr>
                </a:solidFill>
                <a:latin typeface="Times New Roman" pitchFamily="18" charset="0"/>
                <a:cs typeface="Times New Roman" pitchFamily="18" charset="0"/>
              </a:rPr>
              <a:t>.-  Administrador</a:t>
            </a:r>
            <a:r>
              <a:rPr lang="en-US" altLang="zh-CN" sz="2000" dirty="0" smtClean="0">
                <a:solidFill>
                  <a:schemeClr val="accent1">
                    <a:lumMod val="50000"/>
                  </a:schemeClr>
                </a:solidFill>
                <a:latin typeface="Times New Roman" pitchFamily="18" charset="0"/>
                <a:cs typeface="Times New Roman" pitchFamily="18" charset="0"/>
              </a:rPr>
              <a:t> </a:t>
            </a:r>
            <a:r>
              <a:rPr lang="en-US" altLang="zh-CN" sz="2000" b="1" dirty="0" smtClean="0">
                <a:solidFill>
                  <a:schemeClr val="accent1">
                    <a:lumMod val="50000"/>
                  </a:schemeClr>
                </a:solidFill>
                <a:latin typeface="Times New Roman" pitchFamily="18" charset="0"/>
                <a:cs typeface="Times New Roman" pitchFamily="18" charset="0"/>
              </a:rPr>
              <a:t>de</a:t>
            </a:r>
            <a:r>
              <a:rPr lang="en-US" altLang="zh-CN" sz="2000" dirty="0" smtClean="0">
                <a:solidFill>
                  <a:schemeClr val="accent1">
                    <a:lumMod val="50000"/>
                  </a:schemeClr>
                </a:solidFill>
                <a:latin typeface="Times New Roman" pitchFamily="18" charset="0"/>
                <a:cs typeface="Times New Roman" pitchFamily="18" charset="0"/>
              </a:rPr>
              <a:t> </a:t>
            </a:r>
            <a:r>
              <a:rPr lang="en-US" altLang="zh-CN" sz="2000" b="1" dirty="0" smtClean="0">
                <a:solidFill>
                  <a:schemeClr val="accent1">
                    <a:lumMod val="50000"/>
                  </a:schemeClr>
                </a:solidFill>
                <a:latin typeface="Times New Roman" pitchFamily="18" charset="0"/>
                <a:cs typeface="Times New Roman" pitchFamily="18" charset="0"/>
              </a:rPr>
              <a:t>Unidad Administrativa</a:t>
            </a:r>
          </a:p>
          <a:p>
            <a:pPr>
              <a:lnSpc>
                <a:spcPts val="1000"/>
              </a:lnSpc>
            </a:pPr>
            <a:endParaRPr lang="en-US" altLang="zh-CN" sz="2000" dirty="0" smtClean="0">
              <a:solidFill>
                <a:schemeClr val="accent1">
                  <a:lumMod val="75000"/>
                </a:schemeClr>
              </a:solidFill>
            </a:endParaRPr>
          </a:p>
          <a:p>
            <a:pPr algn="just">
              <a:lnSpc>
                <a:spcPts val="1800"/>
              </a:lnSpc>
              <a:tabLst>
                <a:tab pos="520700" algn="l"/>
                <a:tab pos="723900" algn="l"/>
              </a:tabLst>
            </a:pPr>
            <a:r>
              <a:rPr lang="en-US" altLang="zh-CN" sz="2000" dirty="0" smtClean="0">
                <a:solidFill>
                  <a:schemeClr val="accent1">
                    <a:lumMod val="75000"/>
                  </a:schemeClr>
                </a:solidFill>
              </a:rPr>
              <a:t>	</a:t>
            </a:r>
            <a:r>
              <a:rPr lang="en-US" altLang="zh-CN" sz="2000" dirty="0" smtClean="0">
                <a:solidFill>
                  <a:schemeClr val="accent1">
                    <a:lumMod val="75000"/>
                  </a:schemeClr>
                </a:solidFill>
                <a:latin typeface="Times New Roman" pitchFamily="18" charset="0"/>
                <a:cs typeface="Times New Roman" pitchFamily="18" charset="0"/>
              </a:rPr>
              <a:t>El enlace designado por el titular de la Unidad Administrativa.</a:t>
            </a:r>
          </a:p>
          <a:p>
            <a:pPr>
              <a:lnSpc>
                <a:spcPts val="1000"/>
              </a:lnSpc>
            </a:pPr>
            <a:endParaRPr lang="en-US" altLang="zh-CN" dirty="0" smtClean="0"/>
          </a:p>
          <a:p>
            <a:pPr>
              <a:lnSpc>
                <a:spcPts val="1800"/>
              </a:lnSpc>
              <a:tabLst>
                <a:tab pos="520700" algn="l"/>
                <a:tab pos="723900" algn="l"/>
              </a:tabLst>
            </a:pPr>
            <a:endParaRPr lang="en-US" altLang="zh-CN" dirty="0"/>
          </a:p>
          <a:p>
            <a:pPr>
              <a:lnSpc>
                <a:spcPts val="1800"/>
              </a:lnSpc>
              <a:tabLst>
                <a:tab pos="520700" algn="l"/>
                <a:tab pos="723900" algn="l"/>
              </a:tabLst>
            </a:pPr>
            <a:endParaRPr lang="en-US" altLang="zh-CN" sz="2000" b="1" dirty="0" smtClean="0">
              <a:solidFill>
                <a:schemeClr val="accent1">
                  <a:lumMod val="75000"/>
                </a:schemeClr>
              </a:solidFill>
              <a:latin typeface="Times New Roman" pitchFamily="18" charset="0"/>
              <a:cs typeface="Times New Roman" pitchFamily="18" charset="0"/>
            </a:endParaRPr>
          </a:p>
          <a:p>
            <a:pPr>
              <a:lnSpc>
                <a:spcPts val="1800"/>
              </a:lnSpc>
              <a:tabLst>
                <a:tab pos="520700" algn="l"/>
                <a:tab pos="723900" algn="l"/>
              </a:tabLst>
            </a:pPr>
            <a:r>
              <a:rPr lang="en-US" altLang="zh-CN" sz="2000" b="1" dirty="0" smtClean="0">
                <a:solidFill>
                  <a:schemeClr val="accent1">
                    <a:lumMod val="75000"/>
                  </a:schemeClr>
                </a:solidFill>
                <a:latin typeface="Times New Roman" pitchFamily="18" charset="0"/>
                <a:cs typeface="Times New Roman" pitchFamily="18" charset="0"/>
              </a:rPr>
              <a:t>Actividades:</a:t>
            </a:r>
          </a:p>
          <a:p>
            <a:pPr>
              <a:lnSpc>
                <a:spcPts val="1800"/>
              </a:lnSpc>
              <a:tabLst>
                <a:tab pos="520700" algn="l"/>
                <a:tab pos="723900" algn="l"/>
              </a:tabLst>
            </a:pPr>
            <a:endParaRPr lang="en-US" altLang="zh-CN" sz="2000" b="1" dirty="0">
              <a:solidFill>
                <a:schemeClr val="accent1">
                  <a:lumMod val="75000"/>
                </a:schemeClr>
              </a:solidFill>
              <a:latin typeface="Times New Roman" pitchFamily="18" charset="0"/>
              <a:cs typeface="Times New Roman" pitchFamily="18" charset="0"/>
            </a:endParaRPr>
          </a:p>
          <a:p>
            <a:pPr>
              <a:lnSpc>
                <a:spcPts val="1800"/>
              </a:lnSpc>
              <a:tabLst>
                <a:tab pos="520700" algn="l"/>
                <a:tab pos="723900" algn="l"/>
              </a:tabLst>
            </a:pPr>
            <a:r>
              <a:rPr lang="en-US" altLang="zh-CN" sz="2000" b="1" dirty="0" smtClean="0">
                <a:solidFill>
                  <a:schemeClr val="accent1">
                    <a:lumMod val="75000"/>
                  </a:schemeClr>
                </a:solidFill>
                <a:latin typeface="Times New Roman" pitchFamily="18" charset="0"/>
                <a:cs typeface="Times New Roman" pitchFamily="18" charset="0"/>
              </a:rPr>
              <a:t>				</a:t>
            </a:r>
          </a:p>
        </p:txBody>
      </p:sp>
      <p:sp>
        <p:nvSpPr>
          <p:cNvPr id="10" name="CuadroTexto 9"/>
          <p:cNvSpPr txBox="1"/>
          <p:nvPr/>
        </p:nvSpPr>
        <p:spPr>
          <a:xfrm>
            <a:off x="3561772" y="3980505"/>
            <a:ext cx="6573982" cy="1938992"/>
          </a:xfrm>
          <a:prstGeom prst="rect">
            <a:avLst/>
          </a:prstGeom>
          <a:noFill/>
        </p:spPr>
        <p:txBody>
          <a:bodyPr wrap="square" rtlCol="0">
            <a:spAutoFit/>
          </a:bodyPr>
          <a:lstStyle/>
          <a:p>
            <a:r>
              <a:rPr lang="es-ES" sz="2000" b="1" dirty="0" smtClean="0">
                <a:solidFill>
                  <a:schemeClr val="accent1">
                    <a:lumMod val="50000"/>
                  </a:schemeClr>
                </a:solidFill>
                <a:latin typeface="Times New Roman" panose="02020603050405020304" pitchFamily="18" charset="0"/>
                <a:cs typeface="Times New Roman" panose="02020603050405020304" pitchFamily="18" charset="0"/>
              </a:rPr>
              <a:t>1. </a:t>
            </a:r>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Prepara la información acorde a sus funciones y atribuciones</a:t>
            </a:r>
          </a:p>
          <a:p>
            <a:r>
              <a:rPr lang="es-ES" sz="2000" b="1" dirty="0" smtClean="0">
                <a:solidFill>
                  <a:schemeClr val="accent1">
                    <a:lumMod val="50000"/>
                  </a:schemeClr>
                </a:solidFill>
                <a:latin typeface="Times New Roman" panose="02020603050405020304" pitchFamily="18" charset="0"/>
                <a:cs typeface="Times New Roman" panose="02020603050405020304" pitchFamily="18" charset="0"/>
              </a:rPr>
              <a:t>2. </a:t>
            </a:r>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Organiza  la información conforme a los lineamientos técnicos.</a:t>
            </a:r>
          </a:p>
          <a:p>
            <a:r>
              <a:rPr lang="es-ES" sz="2000" b="1" dirty="0" smtClean="0">
                <a:solidFill>
                  <a:schemeClr val="accent1">
                    <a:lumMod val="50000"/>
                  </a:schemeClr>
                </a:solidFill>
                <a:latin typeface="Times New Roman" panose="02020603050405020304" pitchFamily="18" charset="0"/>
                <a:cs typeface="Times New Roman" panose="02020603050405020304" pitchFamily="18" charset="0"/>
              </a:rPr>
              <a:t>3. </a:t>
            </a:r>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Coordinarse con otras Unidades Administrativas</a:t>
            </a:r>
          </a:p>
          <a:p>
            <a:r>
              <a:rPr lang="es-ES" sz="2000" b="1" dirty="0" smtClean="0">
                <a:solidFill>
                  <a:schemeClr val="accent1">
                    <a:lumMod val="50000"/>
                  </a:schemeClr>
                </a:solidFill>
                <a:latin typeface="Times New Roman" panose="02020603050405020304" pitchFamily="18" charset="0"/>
                <a:cs typeface="Times New Roman" panose="02020603050405020304" pitchFamily="18" charset="0"/>
              </a:rPr>
              <a:t>4.  </a:t>
            </a:r>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Cargar la información al SIPOT.</a:t>
            </a:r>
            <a:endParaRPr lang="es-MX" sz="20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CuadroTexto 6"/>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4" name="TextBox 1"/>
          <p:cNvSpPr txBox="1"/>
          <p:nvPr/>
        </p:nvSpPr>
        <p:spPr>
          <a:xfrm>
            <a:off x="1745673" y="419275"/>
            <a:ext cx="8569036" cy="1649169"/>
          </a:xfrm>
          <a:prstGeom prst="rect">
            <a:avLst/>
          </a:prstGeom>
          <a:noFill/>
        </p:spPr>
        <p:txBody>
          <a:bodyPr wrap="square" lIns="0" tIns="0" rIns="0" rtlCol="0">
            <a:spAutoFit/>
          </a:bodyPr>
          <a:lstStyle/>
          <a:p>
            <a:pPr>
              <a:lnSpc>
                <a:spcPts val="1000"/>
              </a:lnSpc>
            </a:pPr>
            <a:endParaRPr lang="en-US" altLang="zh-CN" dirty="0" smtClean="0"/>
          </a:p>
          <a:p>
            <a:pPr>
              <a:lnSpc>
                <a:spcPts val="1000"/>
              </a:lnSpc>
            </a:pPr>
            <a:endParaRPr lang="en-US" altLang="zh-CN" dirty="0" smtClean="0">
              <a:solidFill>
                <a:schemeClr val="accent1">
                  <a:lumMod val="50000"/>
                </a:schemeClr>
              </a:solidFill>
            </a:endParaRPr>
          </a:p>
          <a:p>
            <a:pPr algn="just">
              <a:lnSpc>
                <a:spcPts val="1300"/>
              </a:lnSpc>
              <a:tabLst>
                <a:tab pos="520700" algn="l"/>
                <a:tab pos="723900" algn="l"/>
              </a:tabLst>
            </a:pPr>
            <a:r>
              <a:rPr lang="en-US" altLang="zh-CN" sz="2000" b="1" dirty="0" smtClean="0">
                <a:solidFill>
                  <a:schemeClr val="accent1">
                    <a:lumMod val="50000"/>
                  </a:schemeClr>
                </a:solidFill>
                <a:latin typeface="Times New Roman" pitchFamily="18" charset="0"/>
                <a:cs typeface="Times New Roman" pitchFamily="18" charset="0"/>
              </a:rPr>
              <a:t>1.-  Administrador</a:t>
            </a:r>
            <a:r>
              <a:rPr lang="en-US" altLang="zh-CN" sz="2000" dirty="0" smtClean="0">
                <a:solidFill>
                  <a:schemeClr val="accent1">
                    <a:lumMod val="50000"/>
                  </a:schemeClr>
                </a:solidFill>
                <a:latin typeface="Times New Roman" pitchFamily="18" charset="0"/>
                <a:cs typeface="Times New Roman" pitchFamily="18" charset="0"/>
              </a:rPr>
              <a:t> </a:t>
            </a:r>
            <a:r>
              <a:rPr lang="en-US" altLang="zh-CN" sz="2000" b="1" dirty="0" smtClean="0">
                <a:solidFill>
                  <a:schemeClr val="accent1">
                    <a:lumMod val="50000"/>
                  </a:schemeClr>
                </a:solidFill>
                <a:latin typeface="Times New Roman" pitchFamily="18" charset="0"/>
                <a:cs typeface="Times New Roman" pitchFamily="18" charset="0"/>
              </a:rPr>
              <a:t>de</a:t>
            </a:r>
            <a:r>
              <a:rPr lang="en-US" altLang="zh-CN" sz="2000" dirty="0" smtClean="0">
                <a:solidFill>
                  <a:schemeClr val="accent1">
                    <a:lumMod val="50000"/>
                  </a:schemeClr>
                </a:solidFill>
                <a:latin typeface="Times New Roman" pitchFamily="18" charset="0"/>
                <a:cs typeface="Times New Roman" pitchFamily="18" charset="0"/>
              </a:rPr>
              <a:t> </a:t>
            </a:r>
            <a:r>
              <a:rPr lang="en-US" altLang="zh-CN" sz="2000" b="1" dirty="0" smtClean="0">
                <a:solidFill>
                  <a:schemeClr val="accent1">
                    <a:lumMod val="50000"/>
                  </a:schemeClr>
                </a:solidFill>
                <a:latin typeface="Times New Roman" pitchFamily="18" charset="0"/>
                <a:cs typeface="Times New Roman" pitchFamily="18" charset="0"/>
              </a:rPr>
              <a:t>sujeto</a:t>
            </a:r>
            <a:r>
              <a:rPr lang="en-US" altLang="zh-CN" sz="2000" dirty="0" smtClean="0">
                <a:solidFill>
                  <a:schemeClr val="accent1">
                    <a:lumMod val="50000"/>
                  </a:schemeClr>
                </a:solidFill>
                <a:latin typeface="Times New Roman" pitchFamily="18" charset="0"/>
                <a:cs typeface="Times New Roman" pitchFamily="18" charset="0"/>
              </a:rPr>
              <a:t> </a:t>
            </a:r>
            <a:r>
              <a:rPr lang="en-US" altLang="zh-CN" sz="2000" b="1" dirty="0" smtClean="0">
                <a:solidFill>
                  <a:schemeClr val="accent1">
                    <a:lumMod val="50000"/>
                  </a:schemeClr>
                </a:solidFill>
                <a:latin typeface="Times New Roman" pitchFamily="18" charset="0"/>
                <a:cs typeface="Times New Roman" pitchFamily="18" charset="0"/>
              </a:rPr>
              <a:t>obligado</a:t>
            </a:r>
          </a:p>
          <a:p>
            <a:pPr>
              <a:lnSpc>
                <a:spcPts val="1000"/>
              </a:lnSpc>
            </a:pPr>
            <a:endParaRPr lang="en-US" altLang="zh-CN" sz="2000" dirty="0" smtClean="0">
              <a:solidFill>
                <a:schemeClr val="accent1">
                  <a:lumMod val="75000"/>
                </a:schemeClr>
              </a:solidFill>
            </a:endParaRPr>
          </a:p>
          <a:p>
            <a:pPr>
              <a:lnSpc>
                <a:spcPts val="1800"/>
              </a:lnSpc>
              <a:tabLst>
                <a:tab pos="520700" algn="l"/>
                <a:tab pos="723900" algn="l"/>
              </a:tabLst>
            </a:pPr>
            <a:r>
              <a:rPr lang="en-US" altLang="zh-CN" sz="2000" dirty="0" smtClean="0">
                <a:solidFill>
                  <a:schemeClr val="accent1">
                    <a:lumMod val="75000"/>
                  </a:schemeClr>
                </a:solidFill>
              </a:rPr>
              <a:t>	</a:t>
            </a:r>
            <a:r>
              <a:rPr lang="en-US" altLang="zh-CN" sz="2000" dirty="0" smtClean="0">
                <a:solidFill>
                  <a:schemeClr val="accent1">
                    <a:lumMod val="75000"/>
                  </a:schemeClr>
                </a:solidFill>
                <a:latin typeface="Times New Roman" pitchFamily="18" charset="0"/>
                <a:cs typeface="Times New Roman" pitchFamily="18" charset="0"/>
              </a:rPr>
              <a:t>El titular de la Unidad de Transparencia de cada Sujeto Obligado.</a:t>
            </a:r>
          </a:p>
          <a:p>
            <a:pPr>
              <a:lnSpc>
                <a:spcPts val="1000"/>
              </a:lnSpc>
            </a:pPr>
            <a:endParaRPr lang="en-US" altLang="zh-CN" dirty="0" smtClean="0"/>
          </a:p>
          <a:p>
            <a:pPr>
              <a:lnSpc>
                <a:spcPts val="1800"/>
              </a:lnSpc>
              <a:tabLst>
                <a:tab pos="520700" algn="l"/>
                <a:tab pos="723900" algn="l"/>
              </a:tabLst>
            </a:pPr>
            <a:endParaRPr lang="en-US" altLang="zh-CN" dirty="0"/>
          </a:p>
          <a:p>
            <a:pPr>
              <a:lnSpc>
                <a:spcPts val="1800"/>
              </a:lnSpc>
              <a:tabLst>
                <a:tab pos="520700" algn="l"/>
                <a:tab pos="723900" algn="l"/>
              </a:tabLst>
            </a:pPr>
            <a:endParaRPr lang="en-US" altLang="zh-CN" sz="2000" b="1" dirty="0" smtClean="0">
              <a:solidFill>
                <a:schemeClr val="accent1">
                  <a:lumMod val="75000"/>
                </a:schemeClr>
              </a:solidFill>
              <a:latin typeface="Times New Roman" pitchFamily="18" charset="0"/>
              <a:cs typeface="Times New Roman" pitchFamily="18" charset="0"/>
            </a:endParaRPr>
          </a:p>
          <a:p>
            <a:pPr>
              <a:lnSpc>
                <a:spcPts val="1800"/>
              </a:lnSpc>
              <a:tabLst>
                <a:tab pos="520700" algn="l"/>
                <a:tab pos="723900" algn="l"/>
              </a:tabLst>
            </a:pPr>
            <a:r>
              <a:rPr lang="en-US" altLang="zh-CN" sz="2000" b="1" dirty="0" smtClean="0">
                <a:solidFill>
                  <a:schemeClr val="accent1">
                    <a:lumMod val="75000"/>
                  </a:schemeClr>
                </a:solidFill>
                <a:latin typeface="Times New Roman" pitchFamily="18" charset="0"/>
                <a:cs typeface="Times New Roman" pitchFamily="18" charset="0"/>
              </a:rPr>
              <a:t>Actividades:</a:t>
            </a:r>
          </a:p>
        </p:txBody>
      </p:sp>
      <p:pic>
        <p:nvPicPr>
          <p:cNvPr id="9" name="Imagen 8"/>
          <p:cNvPicPr/>
          <p:nvPr/>
        </p:nvPicPr>
        <p:blipFill>
          <a:blip r:embed="rId2" cstate="print">
            <a:extLst>
              <a:ext uri="{28A0092B-C50C-407E-A947-70E740481C1C}">
                <a14:useLocalDpi xmlns:a14="http://schemas.microsoft.com/office/drawing/2010/main" val="0"/>
              </a:ext>
            </a:extLst>
          </a:blip>
          <a:stretch>
            <a:fillRect/>
          </a:stretch>
        </p:blipFill>
        <p:spPr bwMode="auto">
          <a:xfrm>
            <a:off x="147079" y="573275"/>
            <a:ext cx="1419640" cy="702644"/>
          </a:xfrm>
          <a:prstGeom prst="rect">
            <a:avLst/>
          </a:prstGeom>
          <a:noFill/>
          <a:ln>
            <a:noFill/>
          </a:ln>
        </p:spPr>
      </p:pic>
    </p:spTree>
    <p:extLst>
      <p:ext uri="{BB962C8B-B14F-4D97-AF65-F5344CB8AC3E}">
        <p14:creationId xmlns:p14="http://schemas.microsoft.com/office/powerpoint/2010/main" val="2896970484"/>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74272" y="2389909"/>
            <a:ext cx="8354291" cy="1569660"/>
          </a:xfrm>
          <a:prstGeom prst="rect">
            <a:avLst/>
          </a:prstGeom>
          <a:noFill/>
        </p:spPr>
        <p:txBody>
          <a:bodyPr wrap="square" rtlCol="0">
            <a:spAutoFit/>
          </a:bodyPr>
          <a:lstStyle/>
          <a:p>
            <a:pPr algn="ctr"/>
            <a:r>
              <a:rPr lang="es-ES" sz="4800" b="1" dirty="0" smtClean="0">
                <a:solidFill>
                  <a:schemeClr val="accent1"/>
                </a:solidFill>
                <a:effectLst>
                  <a:outerShdw blurRad="38100" dist="38100" dir="2700000" algn="tl">
                    <a:srgbClr val="000000">
                      <a:alpha val="43137"/>
                    </a:srgbClr>
                  </a:outerShdw>
                </a:effectLst>
              </a:rPr>
              <a:t>PLATAFORMA NACIONAL</a:t>
            </a:r>
          </a:p>
          <a:p>
            <a:pPr algn="ctr"/>
            <a:r>
              <a:rPr lang="es-ES" sz="4800" b="1" dirty="0" smtClean="0">
                <a:solidFill>
                  <a:schemeClr val="accent1"/>
                </a:solidFill>
                <a:effectLst>
                  <a:outerShdw blurRad="38100" dist="38100" dir="2700000" algn="tl">
                    <a:srgbClr val="000000">
                      <a:alpha val="43137"/>
                    </a:srgbClr>
                  </a:outerShdw>
                </a:effectLst>
              </a:rPr>
              <a:t> DE TRANSPARENCIA</a:t>
            </a:r>
            <a:endParaRPr lang="es-MX" sz="4800" b="1" dirty="0">
              <a:solidFill>
                <a:schemeClr val="accent1"/>
              </a:solidFill>
              <a:effectLst>
                <a:outerShdw blurRad="38100" dist="38100" dir="2700000" algn="tl">
                  <a:srgbClr val="000000">
                    <a:alpha val="43137"/>
                  </a:srgbClr>
                </a:outerShdw>
              </a:effectLst>
            </a:endParaRPr>
          </a:p>
        </p:txBody>
      </p:sp>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5" name="Imagen 4"/>
          <p:cNvPicPr/>
          <p:nvPr/>
        </p:nvPicPr>
        <p:blipFill>
          <a:blip r:embed="rId2" cstate="print">
            <a:extLst>
              <a:ext uri="{28A0092B-C50C-407E-A947-70E740481C1C}">
                <a14:useLocalDpi xmlns:a14="http://schemas.microsoft.com/office/drawing/2010/main" val="0"/>
              </a:ext>
            </a:extLst>
          </a:blip>
          <a:stretch>
            <a:fillRect/>
          </a:stretch>
        </p:blipFill>
        <p:spPr bwMode="auto">
          <a:xfrm>
            <a:off x="155171" y="383338"/>
            <a:ext cx="1598595" cy="702644"/>
          </a:xfrm>
          <a:prstGeom prst="rect">
            <a:avLst/>
          </a:prstGeom>
          <a:noFill/>
          <a:ln>
            <a:noFill/>
          </a:ln>
        </p:spPr>
      </p:pic>
    </p:spTree>
    <p:extLst>
      <p:ext uri="{BB962C8B-B14F-4D97-AF65-F5344CB8AC3E}">
        <p14:creationId xmlns:p14="http://schemas.microsoft.com/office/powerpoint/2010/main" val="1433178277"/>
      </p:ext>
    </p:extLst>
  </p:cSld>
  <p:clrMapOvr>
    <a:masterClrMapping/>
  </p:clrMapOvr>
  <mc:AlternateContent xmlns:mc="http://schemas.openxmlformats.org/markup-compatibility/2006" xmlns:p14="http://schemas.microsoft.com/office/powerpoint/2010/main">
    <mc:Choice Requires="p14">
      <p:transition spd="slow" p14:dur="225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353291" y="322378"/>
            <a:ext cx="1598595" cy="702644"/>
          </a:xfrm>
          <a:prstGeom prst="rect">
            <a:avLst/>
          </a:prstGeom>
          <a:noFill/>
          <a:ln>
            <a:noFill/>
          </a:ln>
        </p:spPr>
      </p:pic>
      <p:sp>
        <p:nvSpPr>
          <p:cNvPr id="3" name="CuadroTexto 2"/>
          <p:cNvSpPr txBox="1"/>
          <p:nvPr/>
        </p:nvSpPr>
        <p:spPr>
          <a:xfrm>
            <a:off x="4331369" y="2598821"/>
            <a:ext cx="5666873" cy="830997"/>
          </a:xfrm>
          <a:prstGeom prst="rect">
            <a:avLst/>
          </a:prstGeom>
          <a:noFill/>
        </p:spPr>
        <p:txBody>
          <a:bodyPr wrap="square" rtlCol="0">
            <a:spAutoFit/>
          </a:bodyPr>
          <a:lstStyle/>
          <a:p>
            <a:r>
              <a:rPr lang="es-MX" sz="4800" b="1" dirty="0" smtClean="0"/>
              <a:t>1.- INICIO</a:t>
            </a:r>
            <a:endParaRPr lang="es-MX" sz="4800" b="1" dirty="0"/>
          </a:p>
        </p:txBody>
      </p:sp>
    </p:spTree>
    <p:extLst>
      <p:ext uri="{BB962C8B-B14F-4D97-AF65-F5344CB8AC3E}">
        <p14:creationId xmlns:p14="http://schemas.microsoft.com/office/powerpoint/2010/main" val="4112639399"/>
      </p:ext>
    </p:extLst>
  </p:cSld>
  <p:clrMapOvr>
    <a:masterClrMapping/>
  </p:clrMapOvr>
  <p:transition spd="slow">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srcRect/>
          <a:stretch>
            <a:fillRect/>
          </a:stretch>
        </p:blipFill>
        <p:spPr bwMode="auto">
          <a:xfrm>
            <a:off x="1649846" y="1392275"/>
            <a:ext cx="9461500" cy="4495800"/>
          </a:xfrm>
          <a:prstGeom prst="rect">
            <a:avLst/>
          </a:prstGeom>
          <a:noFill/>
        </p:spPr>
      </p:pic>
      <p:sp>
        <p:nvSpPr>
          <p:cNvPr id="6" name="CuadroTexto 5"/>
          <p:cNvSpPr txBox="1"/>
          <p:nvPr/>
        </p:nvSpPr>
        <p:spPr>
          <a:xfrm>
            <a:off x="1649846" y="194024"/>
            <a:ext cx="9705109" cy="1015663"/>
          </a:xfrm>
          <a:prstGeom prst="rect">
            <a:avLst/>
          </a:prstGeom>
          <a:noFill/>
        </p:spPr>
        <p:txBody>
          <a:bodyPr wrap="square" rtlCol="0">
            <a:spAutoFit/>
          </a:bodyPr>
          <a:lstStyle/>
          <a:p>
            <a:r>
              <a:rPr lang="es-ES" sz="2000" b="1" dirty="0" smtClean="0"/>
              <a:t>El ingreso </a:t>
            </a:r>
            <a:r>
              <a:rPr lang="es-ES" sz="2000" dirty="0" smtClean="0">
                <a:solidFill>
                  <a:schemeClr val="accent1">
                    <a:lumMod val="50000"/>
                  </a:schemeClr>
                </a:solidFill>
              </a:rPr>
              <a:t>no tiene cambio alguno.</a:t>
            </a:r>
          </a:p>
          <a:p>
            <a:r>
              <a:rPr lang="es-ES" sz="2000" dirty="0" smtClean="0">
                <a:solidFill>
                  <a:schemeClr val="accent1">
                    <a:lumMod val="50000"/>
                  </a:schemeClr>
                </a:solidFill>
              </a:rPr>
              <a:t>Se ingresa el </a:t>
            </a:r>
            <a:r>
              <a:rPr lang="es-ES" sz="2000" b="1" dirty="0" smtClean="0">
                <a:solidFill>
                  <a:schemeClr val="accent1">
                    <a:lumMod val="50000"/>
                  </a:schemeClr>
                </a:solidFill>
              </a:rPr>
              <a:t>USUARIO y CONTRASEÑA</a:t>
            </a:r>
            <a:r>
              <a:rPr lang="es-ES" sz="2000" dirty="0" smtClean="0">
                <a:solidFill>
                  <a:schemeClr val="accent1">
                    <a:lumMod val="50000"/>
                  </a:schemeClr>
                </a:solidFill>
              </a:rPr>
              <a:t> asignados. Y se </a:t>
            </a:r>
            <a:r>
              <a:rPr lang="es-ES" sz="2000" dirty="0" err="1" smtClean="0">
                <a:solidFill>
                  <a:schemeClr val="accent1">
                    <a:lumMod val="50000"/>
                  </a:schemeClr>
                </a:solidFill>
              </a:rPr>
              <a:t>clickea</a:t>
            </a:r>
            <a:r>
              <a:rPr lang="es-ES" sz="2000" dirty="0" smtClean="0">
                <a:solidFill>
                  <a:schemeClr val="accent1">
                    <a:lumMod val="50000"/>
                  </a:schemeClr>
                </a:solidFill>
              </a:rPr>
              <a:t> en el botón </a:t>
            </a:r>
            <a:r>
              <a:rPr lang="es-ES" sz="2000" b="1" dirty="0" smtClean="0">
                <a:solidFill>
                  <a:schemeClr val="accent1">
                    <a:lumMod val="50000"/>
                  </a:schemeClr>
                </a:solidFill>
              </a:rPr>
              <a:t>Ingresar.</a:t>
            </a:r>
            <a:endParaRPr lang="es-MX" sz="2000" dirty="0">
              <a:solidFill>
                <a:schemeClr val="accent1">
                  <a:lumMod val="50000"/>
                </a:schemeClr>
              </a:solidFill>
            </a:endParaRPr>
          </a:p>
        </p:txBody>
      </p:sp>
      <p:sp>
        <p:nvSpPr>
          <p:cNvPr id="7" name="CuadroTexto 6"/>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8" name="Imagen 7"/>
          <p:cNvPicPr/>
          <p:nvPr/>
        </p:nvPicPr>
        <p:blipFill>
          <a:blip r:embed="rId3" cstate="print">
            <a:extLst>
              <a:ext uri="{28A0092B-C50C-407E-A947-70E740481C1C}">
                <a14:useLocalDpi xmlns:a14="http://schemas.microsoft.com/office/drawing/2010/main" val="0"/>
              </a:ext>
            </a:extLst>
          </a:blip>
          <a:stretch>
            <a:fillRect/>
          </a:stretch>
        </p:blipFill>
        <p:spPr bwMode="auto">
          <a:xfrm>
            <a:off x="177097" y="598337"/>
            <a:ext cx="1472749" cy="611350"/>
          </a:xfrm>
          <a:prstGeom prst="rect">
            <a:avLst/>
          </a:prstGeom>
          <a:noFill/>
          <a:ln>
            <a:noFill/>
          </a:ln>
        </p:spPr>
      </p:pic>
    </p:spTree>
    <p:extLst>
      <p:ext uri="{BB962C8B-B14F-4D97-AF65-F5344CB8AC3E}">
        <p14:creationId xmlns:p14="http://schemas.microsoft.com/office/powerpoint/2010/main" val="172888235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771650" y="642731"/>
            <a:ext cx="5943600" cy="646331"/>
          </a:xfrm>
          <a:prstGeom prst="rect">
            <a:avLst/>
          </a:prstGeom>
          <a:noFill/>
        </p:spPr>
        <p:txBody>
          <a:bodyPr wrap="square" rtlCol="0">
            <a:spAutoFit/>
          </a:bodyPr>
          <a:lstStyle/>
          <a:p>
            <a:r>
              <a:rPr lang="es-ES" dirty="0" smtClean="0">
                <a:solidFill>
                  <a:schemeClr val="accent1">
                    <a:lumMod val="50000"/>
                  </a:schemeClr>
                </a:solidFill>
              </a:rPr>
              <a:t>El nombre del Usuario aparecerá en la parte superior derecha.</a:t>
            </a:r>
            <a:endParaRPr lang="es-MX" dirty="0">
              <a:solidFill>
                <a:schemeClr val="accent1">
                  <a:lumMod val="50000"/>
                </a:schemeClr>
              </a:solidFill>
            </a:endParaRPr>
          </a:p>
        </p:txBody>
      </p:sp>
      <p:pic>
        <p:nvPicPr>
          <p:cNvPr id="5" name="Picture 3"/>
          <p:cNvPicPr>
            <a:picLocks noChangeAspect="1" noChangeArrowheads="1"/>
          </p:cNvPicPr>
          <p:nvPr/>
        </p:nvPicPr>
        <p:blipFill>
          <a:blip r:embed="rId2"/>
          <a:srcRect/>
          <a:stretch>
            <a:fillRect/>
          </a:stretch>
        </p:blipFill>
        <p:spPr bwMode="auto">
          <a:xfrm>
            <a:off x="805775" y="3575025"/>
            <a:ext cx="10970078" cy="1911928"/>
          </a:xfrm>
          <a:prstGeom prst="rect">
            <a:avLst/>
          </a:prstGeom>
          <a:noFill/>
        </p:spPr>
      </p:pic>
      <p:sp>
        <p:nvSpPr>
          <p:cNvPr id="8" name="Flecha izquierda 7"/>
          <p:cNvSpPr/>
          <p:nvPr/>
        </p:nvSpPr>
        <p:spPr>
          <a:xfrm>
            <a:off x="5936246" y="5236611"/>
            <a:ext cx="1561513" cy="2503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p:cNvSpPr txBox="1"/>
          <p:nvPr/>
        </p:nvSpPr>
        <p:spPr>
          <a:xfrm>
            <a:off x="702188" y="2445222"/>
            <a:ext cx="11073665" cy="830997"/>
          </a:xfrm>
          <a:prstGeom prst="rect">
            <a:avLst/>
          </a:prstGeom>
          <a:noFill/>
        </p:spPr>
        <p:txBody>
          <a:bodyPr wrap="square" rtlCol="0">
            <a:spAutoFit/>
          </a:bodyPr>
          <a:lstStyle/>
          <a:p>
            <a:pPr algn="just"/>
            <a:r>
              <a:rPr lang="es-ES" sz="2400" dirty="0" smtClean="0">
                <a:solidFill>
                  <a:schemeClr val="accent1">
                    <a:lumMod val="50000"/>
                  </a:schemeClr>
                </a:solidFill>
              </a:rPr>
              <a:t>En la pestaña </a:t>
            </a:r>
            <a:r>
              <a:rPr lang="es-ES" sz="2400" b="1" dirty="0" smtClean="0">
                <a:solidFill>
                  <a:schemeClr val="accent1">
                    <a:lumMod val="50000"/>
                  </a:schemeClr>
                </a:solidFill>
              </a:rPr>
              <a:t>INICIO </a:t>
            </a:r>
            <a:r>
              <a:rPr lang="es-ES" sz="2400" dirty="0" smtClean="0">
                <a:solidFill>
                  <a:schemeClr val="accent1">
                    <a:lumMod val="50000"/>
                  </a:schemeClr>
                </a:solidFill>
              </a:rPr>
              <a:t>Seleccionar la opción PORTAL DE OBLIGACIONES DE TRANSPARENCIA</a:t>
            </a:r>
            <a:endParaRPr lang="es-MX" sz="2400" dirty="0">
              <a:solidFill>
                <a:schemeClr val="accent1">
                  <a:lumMod val="50000"/>
                </a:schemeClr>
              </a:solidFill>
            </a:endParaRPr>
          </a:p>
        </p:txBody>
      </p:sp>
      <p:sp>
        <p:nvSpPr>
          <p:cNvPr id="7" name="CuadroTexto 6"/>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2412" y="997696"/>
            <a:ext cx="5363441" cy="1186358"/>
          </a:xfrm>
          <a:prstGeom prst="rect">
            <a:avLst/>
          </a:prstGeom>
        </p:spPr>
      </p:pic>
      <p:pic>
        <p:nvPicPr>
          <p:cNvPr id="10" name="Imagen 9"/>
          <p:cNvPicPr/>
          <p:nvPr/>
        </p:nvPicPr>
        <p:blipFill>
          <a:blip r:embed="rId4" cstate="print">
            <a:extLst>
              <a:ext uri="{28A0092B-C50C-407E-A947-70E740481C1C}">
                <a14:useLocalDpi xmlns:a14="http://schemas.microsoft.com/office/drawing/2010/main" val="0"/>
              </a:ext>
            </a:extLst>
          </a:blip>
          <a:stretch>
            <a:fillRect/>
          </a:stretch>
        </p:blipFill>
        <p:spPr bwMode="auto">
          <a:xfrm>
            <a:off x="96595" y="538702"/>
            <a:ext cx="1418359" cy="607262"/>
          </a:xfrm>
          <a:prstGeom prst="rect">
            <a:avLst/>
          </a:prstGeom>
          <a:noFill/>
          <a:ln>
            <a:noFill/>
          </a:ln>
        </p:spPr>
      </p:pic>
    </p:spTree>
    <p:extLst>
      <p:ext uri="{BB962C8B-B14F-4D97-AF65-F5344CB8AC3E}">
        <p14:creationId xmlns:p14="http://schemas.microsoft.com/office/powerpoint/2010/main" val="323506663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750" fill="hold"/>
                                        <p:tgtEl>
                                          <p:spTgt spid="4"/>
                                        </p:tgtEl>
                                        <p:attrNameLst>
                                          <p:attrName>ppt_x</p:attrName>
                                        </p:attrNameLst>
                                      </p:cBhvr>
                                      <p:tavLst>
                                        <p:tav tm="0">
                                          <p:val>
                                            <p:strVal val="#ppt_x"/>
                                          </p:val>
                                        </p:tav>
                                        <p:tav tm="100000">
                                          <p:val>
                                            <p:strVal val="#ppt_x"/>
                                          </p:val>
                                        </p:tav>
                                      </p:tavLst>
                                    </p:anim>
                                    <p:anim calcmode="lin" valueType="num">
                                      <p:cBhvr additive="base">
                                        <p:cTn id="8" dur="17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249"/>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249"/>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1925782" y="4552950"/>
            <a:ext cx="8286750" cy="1938992"/>
          </a:xfrm>
          <a:prstGeom prst="rect">
            <a:avLst/>
          </a:prstGeom>
          <a:noFill/>
        </p:spPr>
        <p:txBody>
          <a:bodyPr wrap="square" rtlCol="0">
            <a:spAutoFit/>
          </a:bodyPr>
          <a:lstStyle/>
          <a:p>
            <a:r>
              <a:rPr lang="es-ES" sz="2000" dirty="0" smtClean="0">
                <a:solidFill>
                  <a:schemeClr val="bg1"/>
                </a:solidFill>
                <a:effectLst>
                  <a:outerShdw blurRad="38100" dist="38100" dir="2700000" algn="tl">
                    <a:srgbClr val="000000">
                      <a:alpha val="43137"/>
                    </a:srgbClr>
                  </a:outerShdw>
                </a:effectLst>
              </a:rPr>
              <a:t>			</a:t>
            </a:r>
            <a:r>
              <a:rPr lang="es-ES" sz="2000" dirty="0" smtClean="0">
                <a:effectLst>
                  <a:outerShdw blurRad="38100" dist="38100" dir="2700000" algn="tl">
                    <a:srgbClr val="000000">
                      <a:alpha val="43137"/>
                    </a:srgbClr>
                  </a:outerShdw>
                </a:effectLst>
              </a:rPr>
              <a:t>Unidad Administrativa:</a:t>
            </a:r>
          </a:p>
          <a:p>
            <a:pPr algn="just"/>
            <a:r>
              <a:rPr lang="es-ES" sz="2000" dirty="0" smtClean="0">
                <a:effectLst>
                  <a:outerShdw blurRad="38100" dist="38100" dir="2700000" algn="tl">
                    <a:srgbClr val="000000">
                      <a:alpha val="43137"/>
                    </a:srgbClr>
                  </a:outerShdw>
                </a:effectLst>
              </a:rPr>
              <a:t>Con un menú de 2 opciones:</a:t>
            </a:r>
          </a:p>
          <a:p>
            <a:endParaRPr lang="es-ES" sz="2000" dirty="0" smtClean="0">
              <a:effectLst>
                <a:outerShdw blurRad="38100" dist="38100" dir="2700000" algn="tl">
                  <a:srgbClr val="000000">
                    <a:alpha val="43137"/>
                  </a:srgbClr>
                </a:outerShdw>
              </a:effectLst>
            </a:endParaRPr>
          </a:p>
          <a:p>
            <a:r>
              <a:rPr lang="es-ES" sz="2000" dirty="0" smtClean="0">
                <a:effectLst>
                  <a:outerShdw blurRad="38100" dist="38100" dir="2700000" algn="tl">
                    <a:srgbClr val="000000">
                      <a:alpha val="43137"/>
                    </a:srgbClr>
                  </a:outerShdw>
                </a:effectLst>
              </a:rPr>
              <a:t>1.- Carga de información</a:t>
            </a:r>
          </a:p>
          <a:p>
            <a:endParaRPr lang="es-ES" sz="2000" dirty="0" smtClean="0">
              <a:effectLst>
                <a:outerShdw blurRad="38100" dist="38100" dir="2700000" algn="tl">
                  <a:srgbClr val="000000">
                    <a:alpha val="43137"/>
                  </a:srgbClr>
                </a:outerShdw>
              </a:effectLst>
            </a:endParaRPr>
          </a:p>
          <a:p>
            <a:r>
              <a:rPr lang="es-ES" sz="2000" dirty="0" smtClean="0">
                <a:effectLst>
                  <a:outerShdw blurRad="38100" dist="38100" dir="2700000" algn="tl">
                    <a:srgbClr val="000000">
                      <a:alpha val="43137"/>
                    </a:srgbClr>
                  </a:outerShdw>
                </a:effectLst>
              </a:rPr>
              <a:t>2.- Opciones Avanzadas</a:t>
            </a:r>
            <a:endParaRPr lang="es-MX" sz="2000" dirty="0">
              <a:effectLst>
                <a:outerShdw blurRad="38100" dist="38100" dir="2700000" algn="tl">
                  <a:srgbClr val="000000">
                    <a:alpha val="43137"/>
                  </a:srgbClr>
                </a:outerShdw>
              </a:effectLst>
            </a:endParaRPr>
          </a:p>
        </p:txBody>
      </p:sp>
      <p:sp>
        <p:nvSpPr>
          <p:cNvPr id="12" name="CuadroTexto 11"/>
          <p:cNvSpPr txBox="1"/>
          <p:nvPr/>
        </p:nvSpPr>
        <p:spPr>
          <a:xfrm>
            <a:off x="8375073" y="6307276"/>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0546" y="1218119"/>
            <a:ext cx="5495925" cy="3105150"/>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5782" y="472051"/>
            <a:ext cx="2657475" cy="857250"/>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257" y="466328"/>
            <a:ext cx="7248525" cy="857250"/>
          </a:xfrm>
          <a:prstGeom prst="rect">
            <a:avLst/>
          </a:prstGeom>
        </p:spPr>
      </p:pic>
      <p:pic>
        <p:nvPicPr>
          <p:cNvPr id="8" name="Imagen 7"/>
          <p:cNvPicPr/>
          <p:nvPr/>
        </p:nvPicPr>
        <p:blipFill>
          <a:blip r:embed="rId5" cstate="print">
            <a:extLst>
              <a:ext uri="{28A0092B-C50C-407E-A947-70E740481C1C}">
                <a14:useLocalDpi xmlns:a14="http://schemas.microsoft.com/office/drawing/2010/main" val="0"/>
              </a:ext>
            </a:extLst>
          </a:blip>
          <a:stretch>
            <a:fillRect/>
          </a:stretch>
        </p:blipFill>
        <p:spPr bwMode="auto">
          <a:xfrm>
            <a:off x="225937" y="620934"/>
            <a:ext cx="1598595" cy="702644"/>
          </a:xfrm>
          <a:prstGeom prst="rect">
            <a:avLst/>
          </a:prstGeom>
          <a:noFill/>
          <a:ln>
            <a:noFill/>
          </a:ln>
        </p:spPr>
      </p:pic>
    </p:spTree>
    <p:extLst>
      <p:ext uri="{BB962C8B-B14F-4D97-AF65-F5344CB8AC3E}">
        <p14:creationId xmlns:p14="http://schemas.microsoft.com/office/powerpoint/2010/main" val="137670548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3" name="CuadroTexto 2"/>
          <p:cNvSpPr txBox="1"/>
          <p:nvPr/>
        </p:nvSpPr>
        <p:spPr>
          <a:xfrm>
            <a:off x="2586790" y="2562726"/>
            <a:ext cx="7002379" cy="1569660"/>
          </a:xfrm>
          <a:prstGeom prst="rect">
            <a:avLst/>
          </a:prstGeom>
          <a:noFill/>
        </p:spPr>
        <p:txBody>
          <a:bodyPr wrap="square" rtlCol="0">
            <a:spAutoFit/>
          </a:bodyPr>
          <a:lstStyle/>
          <a:p>
            <a:pPr algn="ctr"/>
            <a:r>
              <a:rPr lang="es-MX" sz="4800" b="1" dirty="0" smtClean="0"/>
              <a:t>2.- CARGA DE INFORMACIÓN</a:t>
            </a:r>
            <a:endParaRPr lang="es-MX" sz="4800" b="1" dirty="0"/>
          </a:p>
        </p:txBody>
      </p:sp>
    </p:spTree>
    <p:extLst>
      <p:ext uri="{BB962C8B-B14F-4D97-AF65-F5344CB8AC3E}">
        <p14:creationId xmlns:p14="http://schemas.microsoft.com/office/powerpoint/2010/main" val="3803336964"/>
      </p:ext>
    </p:extLst>
  </p:cSld>
  <p:clrMapOvr>
    <a:masterClrMapping/>
  </p:clrMapOvr>
  <p:transition spd="slow">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517073" y="367314"/>
            <a:ext cx="4591050" cy="707886"/>
          </a:xfrm>
          <a:prstGeom prst="rect">
            <a:avLst/>
          </a:prstGeom>
          <a:noFill/>
        </p:spPr>
        <p:txBody>
          <a:bodyPr wrap="square" rtlCol="0">
            <a:spAutoFit/>
          </a:bodyPr>
          <a:lstStyle/>
          <a:p>
            <a:r>
              <a:rPr lang="es-ES" sz="2000" b="1"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sp>
        <p:nvSpPr>
          <p:cNvPr id="7" name="CuadroTexto 6"/>
          <p:cNvSpPr txBox="1"/>
          <p:nvPr/>
        </p:nvSpPr>
        <p:spPr>
          <a:xfrm>
            <a:off x="639908" y="1409175"/>
            <a:ext cx="10191750" cy="1631216"/>
          </a:xfrm>
          <a:prstGeom prst="rect">
            <a:avLst/>
          </a:prstGeom>
          <a:noFill/>
        </p:spPr>
        <p:txBody>
          <a:bodyPr wrap="square" rtlCol="0">
            <a:spAutoFit/>
          </a:bodyPr>
          <a:lstStyle/>
          <a:p>
            <a:pPr algn="just"/>
            <a:r>
              <a:rPr lang="es-ES" sz="2000" b="1" u="sng" dirty="0" smtClean="0">
                <a:solidFill>
                  <a:schemeClr val="tx1">
                    <a:lumMod val="95000"/>
                    <a:lumOff val="5000"/>
                  </a:schemeClr>
                </a:solidFill>
              </a:rPr>
              <a:t>Carga de Archivos:</a:t>
            </a:r>
          </a:p>
          <a:p>
            <a:pPr algn="just"/>
            <a:r>
              <a:rPr lang="es-ES" sz="2000" dirty="0" smtClean="0">
                <a:solidFill>
                  <a:schemeClr val="tx1">
                    <a:lumMod val="95000"/>
                    <a:lumOff val="5000"/>
                  </a:schemeClr>
                </a:solidFill>
              </a:rPr>
              <a:t>Este Comando nos permite hacer la carga de los formatos Excel en la Plataforma Nacional de Transparencia.</a:t>
            </a:r>
            <a:r>
              <a:rPr lang="es-MX" sz="2000" dirty="0" smtClean="0">
                <a:solidFill>
                  <a:schemeClr val="tx1">
                    <a:lumMod val="95000"/>
                    <a:lumOff val="5000"/>
                  </a:schemeClr>
                </a:solidFill>
              </a:rPr>
              <a:t> Y Genera un registro de todos los procedimientos que se hayan realizado: tales como Cargar Información, Borrar Información y Modificar Información</a:t>
            </a:r>
            <a:endParaRPr lang="es-ES" sz="2000" dirty="0" smtClean="0">
              <a:solidFill>
                <a:schemeClr val="tx1">
                  <a:lumMod val="95000"/>
                  <a:lumOff val="5000"/>
                </a:schemeClr>
              </a:solidFill>
            </a:endParaRPr>
          </a:p>
        </p:txBody>
      </p:sp>
      <p:sp>
        <p:nvSpPr>
          <p:cNvPr id="8" name="Flecha arriba 7"/>
          <p:cNvSpPr/>
          <p:nvPr/>
        </p:nvSpPr>
        <p:spPr>
          <a:xfrm>
            <a:off x="8422049" y="4863525"/>
            <a:ext cx="628650" cy="723900"/>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p:cNvSpPr txBox="1"/>
          <p:nvPr/>
        </p:nvSpPr>
        <p:spPr>
          <a:xfrm>
            <a:off x="6932758" y="5593469"/>
            <a:ext cx="3898900" cy="707886"/>
          </a:xfrm>
          <a:prstGeom prst="rect">
            <a:avLst/>
          </a:prstGeom>
          <a:noFill/>
        </p:spPr>
        <p:txBody>
          <a:bodyPr wrap="square" rtlCol="0">
            <a:spAutoFit/>
          </a:bodyPr>
          <a:lstStyle/>
          <a:p>
            <a:r>
              <a:rPr lang="es-ES" sz="2000" dirty="0" smtClean="0">
                <a:solidFill>
                  <a:schemeClr val="tx1">
                    <a:lumMod val="95000"/>
                    <a:lumOff val="5000"/>
                  </a:schemeClr>
                </a:solidFill>
              </a:rPr>
              <a:t>Despliega las opciones y elija su unidad Administrativa </a:t>
            </a:r>
            <a:endParaRPr lang="es-MX" sz="2000" dirty="0">
              <a:solidFill>
                <a:schemeClr val="tx1">
                  <a:lumMod val="95000"/>
                  <a:lumOff val="5000"/>
                </a:schemeClr>
              </a:solidFill>
            </a:endParaRPr>
          </a:p>
        </p:txBody>
      </p:sp>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783" y="378691"/>
            <a:ext cx="6001182" cy="838200"/>
          </a:xfrm>
          <a:prstGeom prst="rect">
            <a:avLst/>
          </a:prstGeom>
        </p:spPr>
      </p:pic>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93" y="3210106"/>
            <a:ext cx="11545434" cy="1659464"/>
          </a:xfrm>
          <a:prstGeom prst="rect">
            <a:avLst/>
          </a:prstGeom>
        </p:spPr>
      </p:pic>
      <p:sp>
        <p:nvSpPr>
          <p:cNvPr id="18" name="Flecha abajo 17"/>
          <p:cNvSpPr/>
          <p:nvPr/>
        </p:nvSpPr>
        <p:spPr>
          <a:xfrm>
            <a:off x="8882208" y="3040391"/>
            <a:ext cx="635865" cy="5548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CuadroTexto 18"/>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11" name="Imagen 10"/>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250178697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000" fill="hold"/>
                                        <p:tgtEl>
                                          <p:spTgt spid="7"/>
                                        </p:tgtEl>
                                        <p:attrNameLst>
                                          <p:attrName>ppt_x</p:attrName>
                                        </p:attrNameLst>
                                      </p:cBhvr>
                                      <p:tavLst>
                                        <p:tav tm="0">
                                          <p:val>
                                            <p:strVal val="#ppt_x"/>
                                          </p:val>
                                        </p:tav>
                                        <p:tav tm="100000">
                                          <p:val>
                                            <p:strVal val="#ppt_x"/>
                                          </p:val>
                                        </p:tav>
                                      </p:tavLst>
                                    </p:anim>
                                    <p:anim calcmode="lin" valueType="num">
                                      <p:cBhvr additive="base">
                                        <p:cTn id="20"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2000" fill="hold"/>
                                        <p:tgtEl>
                                          <p:spTgt spid="13"/>
                                        </p:tgtEl>
                                        <p:attrNameLst>
                                          <p:attrName>ppt_x</p:attrName>
                                        </p:attrNameLst>
                                      </p:cBhvr>
                                      <p:tavLst>
                                        <p:tav tm="0">
                                          <p:val>
                                            <p:strVal val="#ppt_x"/>
                                          </p:val>
                                        </p:tav>
                                        <p:tav tm="100000">
                                          <p:val>
                                            <p:strVal val="#ppt_x"/>
                                          </p:val>
                                        </p:tav>
                                      </p:tavLst>
                                    </p:anim>
                                    <p:anim calcmode="lin" valueType="num">
                                      <p:cBhvr additive="base">
                                        <p:cTn id="26" dur="2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000" fill="hold"/>
                                        <p:tgtEl>
                                          <p:spTgt spid="9"/>
                                        </p:tgtEl>
                                        <p:attrNameLst>
                                          <p:attrName>ppt_x</p:attrName>
                                        </p:attrNameLst>
                                      </p:cBhvr>
                                      <p:tavLst>
                                        <p:tav tm="0">
                                          <p:val>
                                            <p:strVal val="#ppt_x"/>
                                          </p:val>
                                        </p:tav>
                                        <p:tav tm="100000">
                                          <p:val>
                                            <p:strVal val="#ppt_x"/>
                                          </p:val>
                                        </p:tav>
                                      </p:tavLst>
                                    </p:anim>
                                    <p:anim calcmode="lin" valueType="num">
                                      <p:cBhvr additive="base">
                                        <p:cTn id="40"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2269" y="3231711"/>
            <a:ext cx="9655386" cy="2954260"/>
          </a:xfrm>
          <a:prstGeom prst="rect">
            <a:avLst/>
          </a:prstGeom>
        </p:spPr>
      </p:pic>
      <p:sp>
        <p:nvSpPr>
          <p:cNvPr id="8" name="Flecha arriba 7"/>
          <p:cNvSpPr/>
          <p:nvPr/>
        </p:nvSpPr>
        <p:spPr>
          <a:xfrm>
            <a:off x="8655925" y="4628085"/>
            <a:ext cx="644236" cy="49314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Flecha izquierda 8"/>
          <p:cNvSpPr/>
          <p:nvPr/>
        </p:nvSpPr>
        <p:spPr>
          <a:xfrm>
            <a:off x="3200400" y="5495467"/>
            <a:ext cx="519545" cy="3948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p:cNvSpPr txBox="1"/>
          <p:nvPr/>
        </p:nvSpPr>
        <p:spPr>
          <a:xfrm>
            <a:off x="8129251" y="5220268"/>
            <a:ext cx="3910445" cy="1015663"/>
          </a:xfrm>
          <a:prstGeom prst="rect">
            <a:avLst/>
          </a:prstGeom>
          <a:noFill/>
        </p:spPr>
        <p:txBody>
          <a:bodyPr wrap="square" rtlCol="0">
            <a:spAutoFit/>
          </a:bodyPr>
          <a:lstStyle/>
          <a:p>
            <a:pPr algn="just"/>
            <a:r>
              <a:rPr lang="es-ES" sz="2000" dirty="0" smtClean="0">
                <a:solidFill>
                  <a:schemeClr val="tx1">
                    <a:lumMod val="95000"/>
                    <a:lumOff val="5000"/>
                  </a:schemeClr>
                </a:solidFill>
              </a:rPr>
              <a:t>Se selecciona la Normatividad aplicable y </a:t>
            </a:r>
            <a:r>
              <a:rPr lang="es-ES" sz="2000" dirty="0" err="1" smtClean="0">
                <a:solidFill>
                  <a:schemeClr val="tx1">
                    <a:lumMod val="95000"/>
                    <a:lumOff val="5000"/>
                  </a:schemeClr>
                </a:solidFill>
              </a:rPr>
              <a:t>clickea</a:t>
            </a:r>
            <a:r>
              <a:rPr lang="es-ES" sz="2000" dirty="0" smtClean="0">
                <a:solidFill>
                  <a:schemeClr val="tx1">
                    <a:lumMod val="95000"/>
                    <a:lumOff val="5000"/>
                  </a:schemeClr>
                </a:solidFill>
              </a:rPr>
              <a:t> buscar.</a:t>
            </a:r>
            <a:endParaRPr lang="es-MX" sz="2000" dirty="0">
              <a:solidFill>
                <a:schemeClr val="tx1">
                  <a:lumMod val="95000"/>
                  <a:lumOff val="5000"/>
                </a:schemeClr>
              </a:solidFill>
            </a:endParaRPr>
          </a:p>
        </p:txBody>
      </p:sp>
      <p:sp>
        <p:nvSpPr>
          <p:cNvPr id="12" name="CuadroTexto 11"/>
          <p:cNvSpPr txBox="1"/>
          <p:nvPr/>
        </p:nvSpPr>
        <p:spPr>
          <a:xfrm>
            <a:off x="3761509" y="5282658"/>
            <a:ext cx="3990109" cy="1015663"/>
          </a:xfrm>
          <a:prstGeom prst="rect">
            <a:avLst/>
          </a:prstGeom>
          <a:noFill/>
        </p:spPr>
        <p:txBody>
          <a:bodyPr wrap="square" rtlCol="0">
            <a:spAutoFit/>
          </a:bodyPr>
          <a:lstStyle/>
          <a:p>
            <a:pPr algn="just"/>
            <a:r>
              <a:rPr lang="es-ES" sz="2000" dirty="0" smtClean="0">
                <a:solidFill>
                  <a:schemeClr val="tx1">
                    <a:lumMod val="95000"/>
                    <a:lumOff val="5000"/>
                  </a:schemeClr>
                </a:solidFill>
              </a:rPr>
              <a:t>Del catalogo seleccione la Fracción donde cargara la información.</a:t>
            </a:r>
            <a:endParaRPr lang="es-MX" sz="2000" dirty="0">
              <a:solidFill>
                <a:schemeClr val="tx1">
                  <a:lumMod val="95000"/>
                  <a:lumOff val="5000"/>
                </a:schemeClr>
              </a:solidFill>
            </a:endParaRPr>
          </a:p>
        </p:txBody>
      </p:sp>
      <p:sp>
        <p:nvSpPr>
          <p:cNvPr id="13" name="CuadroTexto 12"/>
          <p:cNvSpPr txBox="1"/>
          <p:nvPr/>
        </p:nvSpPr>
        <p:spPr>
          <a:xfrm>
            <a:off x="8010152" y="530805"/>
            <a:ext cx="4148645" cy="461665"/>
          </a:xfrm>
          <a:prstGeom prst="rect">
            <a:avLst/>
          </a:prstGeom>
          <a:noFill/>
        </p:spPr>
        <p:txBody>
          <a:bodyPr wrap="square" rtlCol="0">
            <a:spAutoFit/>
          </a:bodyPr>
          <a:lstStyle/>
          <a:p>
            <a:r>
              <a:rPr lang="es-ES" sz="2400" b="1" dirty="0" smtClean="0">
                <a:solidFill>
                  <a:schemeClr val="tx1">
                    <a:lumMod val="95000"/>
                    <a:lumOff val="5000"/>
                  </a:schemeClr>
                </a:solidFill>
                <a:effectLst>
                  <a:outerShdw blurRad="38100" dist="38100" dir="2700000" algn="tl">
                    <a:srgbClr val="000000">
                      <a:alpha val="43137"/>
                    </a:srgbClr>
                  </a:outerShdw>
                </a:effectLst>
              </a:rPr>
              <a:t>Carga de Información.</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sp>
        <p:nvSpPr>
          <p:cNvPr id="14" name="CuadroTexto 13"/>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sp>
        <p:nvSpPr>
          <p:cNvPr id="15" name="CuadroTexto 14"/>
          <p:cNvSpPr txBox="1"/>
          <p:nvPr/>
        </p:nvSpPr>
        <p:spPr>
          <a:xfrm>
            <a:off x="1558637" y="614463"/>
            <a:ext cx="4405745" cy="707886"/>
          </a:xfrm>
          <a:prstGeom prst="rect">
            <a:avLst/>
          </a:prstGeom>
          <a:noFill/>
        </p:spPr>
        <p:txBody>
          <a:bodyPr wrap="square" rtlCol="0">
            <a:spAutoFit/>
          </a:bodyPr>
          <a:lstStyle/>
          <a:p>
            <a:r>
              <a:rPr lang="es-ES" sz="2000" b="1" dirty="0" smtClean="0">
                <a:solidFill>
                  <a:schemeClr val="tx1">
                    <a:lumMod val="95000"/>
                    <a:lumOff val="5000"/>
                  </a:schemeClr>
                </a:solidFill>
              </a:rPr>
              <a:t>Responsable: Unidad Administrativa</a:t>
            </a:r>
            <a:endParaRPr lang="es-MX" sz="2000" b="1" dirty="0">
              <a:solidFill>
                <a:schemeClr val="tx1">
                  <a:lumMod val="95000"/>
                  <a:lumOff val="5000"/>
                </a:schemeClr>
              </a:solidFill>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9962" y="1401214"/>
            <a:ext cx="4686300" cy="1647825"/>
          </a:xfrm>
          <a:prstGeom prst="rect">
            <a:avLst/>
          </a:prstGeom>
        </p:spPr>
      </p:pic>
      <p:sp>
        <p:nvSpPr>
          <p:cNvPr id="5" name="CuadroTexto 4"/>
          <p:cNvSpPr txBox="1"/>
          <p:nvPr/>
        </p:nvSpPr>
        <p:spPr>
          <a:xfrm>
            <a:off x="1558637" y="1427425"/>
            <a:ext cx="5054732" cy="1754326"/>
          </a:xfrm>
          <a:prstGeom prst="rect">
            <a:avLst/>
          </a:prstGeom>
          <a:noFill/>
        </p:spPr>
        <p:txBody>
          <a:bodyPr wrap="square" rtlCol="0">
            <a:spAutoFit/>
          </a:bodyPr>
          <a:lstStyle/>
          <a:p>
            <a:r>
              <a:rPr lang="es-MX" dirty="0" smtClean="0"/>
              <a:t>1.- Se selecciona el menú </a:t>
            </a:r>
            <a:r>
              <a:rPr lang="es-MX" b="1" dirty="0" smtClean="0"/>
              <a:t>carga de información y </a:t>
            </a:r>
            <a:r>
              <a:rPr lang="es-MX" dirty="0" smtClean="0"/>
              <a:t>posteriormente la opción </a:t>
            </a:r>
            <a:r>
              <a:rPr lang="es-MX" b="1" dirty="0" smtClean="0"/>
              <a:t>carga de archivos.</a:t>
            </a:r>
          </a:p>
          <a:p>
            <a:r>
              <a:rPr lang="es-MX" b="1" dirty="0" smtClean="0"/>
              <a:t>2.- </a:t>
            </a:r>
            <a:r>
              <a:rPr lang="es-MX" dirty="0" smtClean="0"/>
              <a:t>Del la opción carga de archivos se elegirán las siguientes opciones en los menús desplegables:</a:t>
            </a:r>
            <a:endParaRPr lang="es-MX" b="1" dirty="0"/>
          </a:p>
        </p:txBody>
      </p:sp>
    </p:spTree>
    <p:extLst>
      <p:ext uri="{BB962C8B-B14F-4D97-AF65-F5344CB8AC3E}">
        <p14:creationId xmlns:p14="http://schemas.microsoft.com/office/powerpoint/2010/main" val="295598808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249"/>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249"/>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p:bldP spid="12" grpId="0"/>
      <p:bldP spid="13" grpId="0"/>
      <p:bldP spid="15"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67989" y="367314"/>
            <a:ext cx="4240134" cy="707886"/>
          </a:xfrm>
          <a:prstGeom prst="rect">
            <a:avLst/>
          </a:prstGeom>
          <a:noFill/>
        </p:spPr>
        <p:txBody>
          <a:bodyPr wrap="square" rtlCol="0">
            <a:spAutoFit/>
          </a:bodyPr>
          <a:lstStyle/>
          <a:p>
            <a:r>
              <a:rPr lang="es-ES" sz="2000"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dirty="0">
              <a:solidFill>
                <a:schemeClr val="tx1">
                  <a:lumMod val="95000"/>
                  <a:lumOff val="5000"/>
                </a:schemeClr>
              </a:solidFill>
              <a:effectLst>
                <a:outerShdw blurRad="38100" dist="38100" dir="2700000" algn="tl">
                  <a:srgbClr val="000000">
                    <a:alpha val="43137"/>
                  </a:srgbClr>
                </a:outerShdw>
              </a:effectLst>
            </a:endParaRPr>
          </a:p>
        </p:txBody>
      </p:sp>
      <p:sp>
        <p:nvSpPr>
          <p:cNvPr id="5" name="CuadroTexto 4"/>
          <p:cNvSpPr txBox="1"/>
          <p:nvPr/>
        </p:nvSpPr>
        <p:spPr>
          <a:xfrm>
            <a:off x="1972491" y="1244079"/>
            <a:ext cx="8334103" cy="1200329"/>
          </a:xfrm>
          <a:prstGeom prst="rect">
            <a:avLst/>
          </a:prstGeom>
          <a:noFill/>
        </p:spPr>
        <p:txBody>
          <a:bodyPr wrap="square" rtlCol="0">
            <a:spAutoFit/>
          </a:bodyPr>
          <a:lstStyle/>
          <a:p>
            <a:pPr algn="just"/>
            <a:r>
              <a:rPr lang="es-MX" b="1" dirty="0" smtClean="0"/>
              <a:t>TIPOS DE CARGA:</a:t>
            </a:r>
            <a:endParaRPr lang="es-MX" dirty="0" smtClean="0"/>
          </a:p>
          <a:p>
            <a:pPr algn="just"/>
            <a:r>
              <a:rPr lang="es-MX" dirty="0" smtClean="0"/>
              <a:t>La carga de la información en el SIPOT, se puede hacer a través del </a:t>
            </a:r>
            <a:r>
              <a:rPr lang="es-MX" b="1" dirty="0" smtClean="0"/>
              <a:t>Formulario Web</a:t>
            </a:r>
            <a:r>
              <a:rPr lang="es-MX" dirty="0" smtClean="0"/>
              <a:t> (en el caso de aquella información que contiene pocos registros)</a:t>
            </a:r>
            <a:endParaRPr lang="es-MX"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0788" y="2613287"/>
            <a:ext cx="9775371" cy="3481442"/>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4640" y="2474665"/>
            <a:ext cx="5998778" cy="3620064"/>
          </a:xfrm>
          <a:prstGeom prst="rect">
            <a:avLst/>
          </a:prstGeom>
        </p:spPr>
      </p:pic>
      <p:sp>
        <p:nvSpPr>
          <p:cNvPr id="8" name="CuadroTexto 7"/>
          <p:cNvSpPr txBox="1"/>
          <p:nvPr/>
        </p:nvSpPr>
        <p:spPr>
          <a:xfrm>
            <a:off x="7646584" y="1750223"/>
            <a:ext cx="4846320" cy="369332"/>
          </a:xfrm>
          <a:prstGeom prst="rect">
            <a:avLst/>
          </a:prstGeom>
          <a:noFill/>
        </p:spPr>
        <p:txBody>
          <a:bodyPr wrap="square" rtlCol="0">
            <a:spAutoFit/>
          </a:bodyPr>
          <a:lstStyle/>
          <a:p>
            <a:r>
              <a:rPr lang="es-MX" dirty="0"/>
              <a:t>y mediante </a:t>
            </a:r>
            <a:r>
              <a:rPr lang="es-MX" b="1" dirty="0"/>
              <a:t>archivos de </a:t>
            </a:r>
            <a:r>
              <a:rPr lang="es-MX" b="1" dirty="0" smtClean="0"/>
              <a:t>Excel</a:t>
            </a:r>
            <a:r>
              <a:rPr lang="es-MX" dirty="0" smtClean="0"/>
              <a:t>. </a:t>
            </a:r>
            <a:endParaRPr lang="es-MX" dirty="0"/>
          </a:p>
        </p:txBody>
      </p:sp>
      <p:sp>
        <p:nvSpPr>
          <p:cNvPr id="9" name="CuadroTexto 8"/>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10" name="Imagen 9"/>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78092114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249"/>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7"/>
                                        </p:tgtEl>
                                        <p:attrNameLst>
                                          <p:attrName>ppt_x</p:attrName>
                                        </p:attrNameLst>
                                      </p:cBhvr>
                                      <p:tavLst>
                                        <p:tav tm="0">
                                          <p:val>
                                            <p:strVal val="ppt_x"/>
                                          </p:val>
                                        </p:tav>
                                        <p:tav tm="100000">
                                          <p:val>
                                            <p:strVal val="ppt_x"/>
                                          </p:val>
                                        </p:tav>
                                      </p:tavLst>
                                    </p:anim>
                                    <p:anim calcmode="lin" valueType="num">
                                      <p:cBhvr additive="base">
                                        <p:cTn id="17" dur="500"/>
                                        <p:tgtEl>
                                          <p:spTgt spid="7"/>
                                        </p:tgtEl>
                                        <p:attrNameLst>
                                          <p:attrName>ppt_y</p:attrName>
                                        </p:attrNameLst>
                                      </p:cBhvr>
                                      <p:tavLst>
                                        <p:tav tm="0">
                                          <p:val>
                                            <p:strVal val="ppt_y"/>
                                          </p:val>
                                        </p:tav>
                                        <p:tav tm="100000">
                                          <p:val>
                                            <p:strVal val="1+ppt_h/2"/>
                                          </p:val>
                                        </p:tav>
                                      </p:tavLst>
                                    </p:anim>
                                    <p:set>
                                      <p:cBhvr>
                                        <p:cTn id="18" dur="1" fill="hold">
                                          <p:stCondLst>
                                            <p:cond delay="499"/>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24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3" name="CuadroTexto 2"/>
          <p:cNvSpPr txBox="1"/>
          <p:nvPr/>
        </p:nvSpPr>
        <p:spPr>
          <a:xfrm>
            <a:off x="2454442" y="1744579"/>
            <a:ext cx="7206916" cy="2308324"/>
          </a:xfrm>
          <a:prstGeom prst="rect">
            <a:avLst/>
          </a:prstGeom>
          <a:noFill/>
        </p:spPr>
        <p:txBody>
          <a:bodyPr wrap="square" rtlCol="0">
            <a:spAutoFit/>
          </a:bodyPr>
          <a:lstStyle/>
          <a:p>
            <a:pPr algn="ctr"/>
            <a:r>
              <a:rPr lang="es-MX" sz="4800" b="1" dirty="0" smtClean="0"/>
              <a:t>2.1 CARGA DE INFORMACION A TRAVEZ DE FORMULARIO WEB.</a:t>
            </a:r>
            <a:endParaRPr lang="es-MX" sz="4800" b="1" dirty="0"/>
          </a:p>
        </p:txBody>
      </p:sp>
    </p:spTree>
    <p:extLst>
      <p:ext uri="{BB962C8B-B14F-4D97-AF65-F5344CB8AC3E}">
        <p14:creationId xmlns:p14="http://schemas.microsoft.com/office/powerpoint/2010/main" val="208999273"/>
      </p:ext>
    </p:extLst>
  </p:cSld>
  <p:clrMapOvr>
    <a:masterClrMapping/>
  </p:clrMapOvr>
  <p:transition spd="slow">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867989" y="367314"/>
            <a:ext cx="4240134" cy="707886"/>
          </a:xfrm>
          <a:prstGeom prst="rect">
            <a:avLst/>
          </a:prstGeom>
          <a:noFill/>
        </p:spPr>
        <p:txBody>
          <a:bodyPr wrap="square" rtlCol="0">
            <a:spAutoFit/>
          </a:bodyPr>
          <a:lstStyle/>
          <a:p>
            <a:r>
              <a:rPr lang="es-ES" sz="2000"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dirty="0">
              <a:solidFill>
                <a:schemeClr val="tx1">
                  <a:lumMod val="95000"/>
                  <a:lumOff val="5000"/>
                </a:schemeClr>
              </a:solidFill>
              <a:effectLst>
                <a:outerShdw blurRad="38100" dist="38100" dir="2700000" algn="tl">
                  <a:srgbClr val="000000">
                    <a:alpha val="43137"/>
                  </a:srgbClr>
                </a:outerShdw>
              </a:effectLst>
            </a:endParaRPr>
          </a:p>
        </p:txBody>
      </p:sp>
      <p:sp>
        <p:nvSpPr>
          <p:cNvPr id="4" name="CuadroTexto 3"/>
          <p:cNvSpPr txBox="1"/>
          <p:nvPr/>
        </p:nvSpPr>
        <p:spPr>
          <a:xfrm>
            <a:off x="7689274" y="394732"/>
            <a:ext cx="4318694" cy="461665"/>
          </a:xfrm>
          <a:prstGeom prst="rect">
            <a:avLst/>
          </a:prstGeom>
          <a:noFill/>
        </p:spPr>
        <p:txBody>
          <a:bodyPr wrap="square" rtlCol="0">
            <a:spAutoFit/>
          </a:bodyPr>
          <a:lstStyle/>
          <a:p>
            <a:r>
              <a:rPr lang="es-ES" sz="1200" b="1" dirty="0" smtClean="0">
                <a:solidFill>
                  <a:schemeClr val="tx1">
                    <a:lumMod val="95000"/>
                    <a:lumOff val="5000"/>
                  </a:schemeClr>
                </a:solidFill>
                <a:effectLst>
                  <a:outerShdw blurRad="38100" dist="38100" dir="2700000" algn="tl">
                    <a:srgbClr val="000000">
                      <a:alpha val="43137"/>
                    </a:srgbClr>
                  </a:outerShdw>
                </a:effectLst>
              </a:rPr>
              <a:t>Carga de Información por Formulario Web</a:t>
            </a:r>
            <a:r>
              <a:rPr lang="es-ES" sz="2400" b="1" dirty="0" smtClean="0">
                <a:solidFill>
                  <a:schemeClr val="tx1">
                    <a:lumMod val="95000"/>
                    <a:lumOff val="5000"/>
                  </a:schemeClr>
                </a:solidFill>
                <a:effectLst>
                  <a:outerShdw blurRad="38100" dist="38100" dir="2700000" algn="tl">
                    <a:srgbClr val="000000">
                      <a:alpha val="43137"/>
                    </a:srgbClr>
                  </a:outerShdw>
                </a:effectLst>
              </a:rPr>
              <a:t>.</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sp>
        <p:nvSpPr>
          <p:cNvPr id="5" name="CuadroTexto 4"/>
          <p:cNvSpPr txBox="1"/>
          <p:nvPr/>
        </p:nvSpPr>
        <p:spPr>
          <a:xfrm>
            <a:off x="1867989" y="1808425"/>
            <a:ext cx="7746274" cy="923330"/>
          </a:xfrm>
          <a:prstGeom prst="rect">
            <a:avLst/>
          </a:prstGeom>
          <a:noFill/>
        </p:spPr>
        <p:txBody>
          <a:bodyPr wrap="square" rtlCol="0">
            <a:spAutoFit/>
          </a:bodyPr>
          <a:lstStyle/>
          <a:p>
            <a:pPr algn="just"/>
            <a:r>
              <a:rPr lang="es-MX" b="1" dirty="0" smtClean="0"/>
              <a:t>Carga de Información a Través de Formulario WEB: </a:t>
            </a:r>
          </a:p>
          <a:p>
            <a:pPr algn="just"/>
            <a:r>
              <a:rPr lang="es-MX" dirty="0" smtClean="0"/>
              <a:t>En el menú  </a:t>
            </a:r>
            <a:r>
              <a:rPr lang="es-MX" b="1" dirty="0" smtClean="0"/>
              <a:t>CARGA DE INFORMACIÓN </a:t>
            </a:r>
            <a:r>
              <a:rPr lang="es-MX" dirty="0" smtClean="0"/>
              <a:t>elegirá la opción </a:t>
            </a:r>
            <a:r>
              <a:rPr lang="es-MX" b="1" dirty="0" smtClean="0"/>
              <a:t>Administración de la Información</a:t>
            </a:r>
            <a:r>
              <a:rPr lang="es-MX" dirty="0"/>
              <a:t> </a:t>
            </a:r>
            <a:r>
              <a:rPr lang="es-MX" dirty="0" smtClean="0"/>
              <a:t>del menú del sistema.</a:t>
            </a:r>
            <a:endParaRPr lang="es-MX" dirty="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3973" y="3293458"/>
            <a:ext cx="5914672" cy="1668870"/>
          </a:xfrm>
          <a:prstGeom prst="rect">
            <a:avLst/>
          </a:prstGeom>
        </p:spPr>
      </p:pic>
      <p:sp>
        <p:nvSpPr>
          <p:cNvPr id="14" name="CuadroTexto 13"/>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8" name="Imagen 7"/>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57447254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24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867989" y="367314"/>
            <a:ext cx="4240134" cy="707886"/>
          </a:xfrm>
          <a:prstGeom prst="rect">
            <a:avLst/>
          </a:prstGeom>
          <a:noFill/>
        </p:spPr>
        <p:txBody>
          <a:bodyPr wrap="square" rtlCol="0">
            <a:spAutoFit/>
          </a:bodyPr>
          <a:lstStyle/>
          <a:p>
            <a:r>
              <a:rPr lang="es-ES" sz="2000"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dirty="0">
              <a:solidFill>
                <a:schemeClr val="tx1">
                  <a:lumMod val="95000"/>
                  <a:lumOff val="5000"/>
                </a:schemeClr>
              </a:solidFill>
              <a:effectLst>
                <a:outerShdw blurRad="38100" dist="38100" dir="2700000" algn="tl">
                  <a:srgbClr val="000000">
                    <a:alpha val="43137"/>
                  </a:srgbClr>
                </a:outerShdw>
              </a:effectLst>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2125" y="3116859"/>
            <a:ext cx="6244455" cy="1446143"/>
          </a:xfrm>
          <a:prstGeom prst="rect">
            <a:avLst/>
          </a:prstGeom>
        </p:spPr>
      </p:pic>
      <p:sp>
        <p:nvSpPr>
          <p:cNvPr id="8" name="CuadroTexto 7"/>
          <p:cNvSpPr txBox="1"/>
          <p:nvPr/>
        </p:nvSpPr>
        <p:spPr>
          <a:xfrm>
            <a:off x="1436506" y="1352125"/>
            <a:ext cx="9980022" cy="1477328"/>
          </a:xfrm>
          <a:prstGeom prst="rect">
            <a:avLst/>
          </a:prstGeom>
          <a:noFill/>
        </p:spPr>
        <p:txBody>
          <a:bodyPr wrap="square" rtlCol="0">
            <a:spAutoFit/>
          </a:bodyPr>
          <a:lstStyle/>
          <a:p>
            <a:pPr algn="just"/>
            <a:r>
              <a:rPr lang="es-MX" dirty="0" smtClean="0"/>
              <a:t>Se mostraran precargados los datos de la Unidad Administrativa. Deberá elegir la Normatividad LTAIPEC 2018 y </a:t>
            </a:r>
            <a:r>
              <a:rPr lang="es-MX" dirty="0" err="1" smtClean="0"/>
              <a:t>clickear</a:t>
            </a:r>
            <a:r>
              <a:rPr lang="es-MX" dirty="0" smtClean="0"/>
              <a:t> en el botón buscar. Y posteriormente elegirá de la lista de formatos aquel al que desea agregar un formulario WEB. Haga clic al botón </a:t>
            </a:r>
            <a:r>
              <a:rPr lang="es-MX" b="1" dirty="0" smtClean="0"/>
              <a:t>BUSCAR</a:t>
            </a:r>
            <a:r>
              <a:rPr lang="es-MX" dirty="0" smtClean="0"/>
              <a:t> para obtener la lista de todos los registros que se han cargado en este para visualizar la información que se le ha cargado. </a:t>
            </a:r>
            <a:endParaRPr lang="es-MX" dirty="0"/>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3441" y="4829446"/>
            <a:ext cx="7009460" cy="1731387"/>
          </a:xfrm>
          <a:prstGeom prst="rect">
            <a:avLst/>
          </a:prstGeom>
        </p:spPr>
      </p:pic>
      <p:sp>
        <p:nvSpPr>
          <p:cNvPr id="10" name="CuadroTexto 9"/>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11" name="Imagen 10"/>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
        <p:nvSpPr>
          <p:cNvPr id="12" name="CuadroTexto 11"/>
          <p:cNvSpPr txBox="1"/>
          <p:nvPr/>
        </p:nvSpPr>
        <p:spPr>
          <a:xfrm>
            <a:off x="7689274" y="394732"/>
            <a:ext cx="4318694" cy="461665"/>
          </a:xfrm>
          <a:prstGeom prst="rect">
            <a:avLst/>
          </a:prstGeom>
          <a:noFill/>
        </p:spPr>
        <p:txBody>
          <a:bodyPr wrap="square" rtlCol="0">
            <a:spAutoFit/>
          </a:bodyPr>
          <a:lstStyle/>
          <a:p>
            <a:r>
              <a:rPr lang="es-ES" sz="1200" b="1" dirty="0" smtClean="0">
                <a:solidFill>
                  <a:schemeClr val="tx1">
                    <a:lumMod val="95000"/>
                    <a:lumOff val="5000"/>
                  </a:schemeClr>
                </a:solidFill>
                <a:effectLst>
                  <a:outerShdw blurRad="38100" dist="38100" dir="2700000" algn="tl">
                    <a:srgbClr val="000000">
                      <a:alpha val="43137"/>
                    </a:srgbClr>
                  </a:outerShdw>
                </a:effectLst>
              </a:rPr>
              <a:t>Carga de Información por Formulario Web</a:t>
            </a:r>
            <a:r>
              <a:rPr lang="es-ES" sz="2400" b="1" dirty="0" smtClean="0">
                <a:solidFill>
                  <a:schemeClr val="tx1">
                    <a:lumMod val="95000"/>
                    <a:lumOff val="5000"/>
                  </a:schemeClr>
                </a:solidFill>
                <a:effectLst>
                  <a:outerShdw blurRad="38100" dist="38100" dir="2700000" algn="tl">
                    <a:srgbClr val="000000">
                      <a:alpha val="43137"/>
                    </a:srgbClr>
                  </a:outerShdw>
                </a:effectLst>
              </a:rPr>
              <a:t>.</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31760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249"/>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249"/>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867989" y="367314"/>
            <a:ext cx="4240134" cy="707886"/>
          </a:xfrm>
          <a:prstGeom prst="rect">
            <a:avLst/>
          </a:prstGeom>
          <a:noFill/>
        </p:spPr>
        <p:txBody>
          <a:bodyPr wrap="square" rtlCol="0">
            <a:spAutoFit/>
          </a:bodyPr>
          <a:lstStyle/>
          <a:p>
            <a:r>
              <a:rPr lang="es-ES" sz="2000"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dirty="0">
              <a:solidFill>
                <a:schemeClr val="tx1">
                  <a:lumMod val="95000"/>
                  <a:lumOff val="5000"/>
                </a:schemeClr>
              </a:solidFill>
              <a:effectLst>
                <a:outerShdw blurRad="38100" dist="38100" dir="2700000" algn="tl">
                  <a:srgbClr val="000000">
                    <a:alpha val="43137"/>
                  </a:srgbClr>
                </a:outerShdw>
              </a:effectLst>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6725" y="2759397"/>
            <a:ext cx="8005104" cy="2162136"/>
          </a:xfrm>
          <a:prstGeom prst="rect">
            <a:avLst/>
          </a:prstGeom>
        </p:spPr>
      </p:pic>
      <p:sp>
        <p:nvSpPr>
          <p:cNvPr id="8" name="CuadroTexto 7"/>
          <p:cNvSpPr txBox="1"/>
          <p:nvPr/>
        </p:nvSpPr>
        <p:spPr>
          <a:xfrm>
            <a:off x="1384042" y="1481066"/>
            <a:ext cx="9448161" cy="646331"/>
          </a:xfrm>
          <a:prstGeom prst="rect">
            <a:avLst/>
          </a:prstGeom>
          <a:noFill/>
        </p:spPr>
        <p:txBody>
          <a:bodyPr wrap="square" rtlCol="0">
            <a:spAutoFit/>
          </a:bodyPr>
          <a:lstStyle/>
          <a:p>
            <a:r>
              <a:rPr lang="es-MX" dirty="0"/>
              <a:t>Para iniciar el proceso de carga de la Información mediante Formulario Web, deberá hacer clic en el botón </a:t>
            </a:r>
            <a:r>
              <a:rPr lang="es-MX" b="1" dirty="0"/>
              <a:t>AGREGAR.</a:t>
            </a:r>
            <a:endParaRPr lang="es-MX" dirty="0"/>
          </a:p>
        </p:txBody>
      </p:sp>
      <p:sp>
        <p:nvSpPr>
          <p:cNvPr id="9" name="CuadroTexto 8"/>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10" name="Imagen 9"/>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
        <p:nvSpPr>
          <p:cNvPr id="11" name="CuadroTexto 10"/>
          <p:cNvSpPr txBox="1"/>
          <p:nvPr/>
        </p:nvSpPr>
        <p:spPr>
          <a:xfrm>
            <a:off x="7689274" y="394732"/>
            <a:ext cx="4318694" cy="461665"/>
          </a:xfrm>
          <a:prstGeom prst="rect">
            <a:avLst/>
          </a:prstGeom>
          <a:noFill/>
        </p:spPr>
        <p:txBody>
          <a:bodyPr wrap="square" rtlCol="0">
            <a:spAutoFit/>
          </a:bodyPr>
          <a:lstStyle/>
          <a:p>
            <a:r>
              <a:rPr lang="es-ES" sz="1200" b="1" dirty="0" smtClean="0">
                <a:solidFill>
                  <a:schemeClr val="tx1">
                    <a:lumMod val="95000"/>
                    <a:lumOff val="5000"/>
                  </a:schemeClr>
                </a:solidFill>
                <a:effectLst>
                  <a:outerShdw blurRad="38100" dist="38100" dir="2700000" algn="tl">
                    <a:srgbClr val="000000">
                      <a:alpha val="43137"/>
                    </a:srgbClr>
                  </a:outerShdw>
                </a:effectLst>
              </a:rPr>
              <a:t>Carga de Información por Formulario Web</a:t>
            </a:r>
            <a:r>
              <a:rPr lang="es-ES" sz="2400" b="1" dirty="0" smtClean="0">
                <a:solidFill>
                  <a:schemeClr val="tx1">
                    <a:lumMod val="95000"/>
                    <a:lumOff val="5000"/>
                  </a:schemeClr>
                </a:solidFill>
                <a:effectLst>
                  <a:outerShdw blurRad="38100" dist="38100" dir="2700000" algn="tl">
                    <a:srgbClr val="000000">
                      <a:alpha val="43137"/>
                    </a:srgbClr>
                  </a:outerShdw>
                </a:effectLst>
              </a:rPr>
              <a:t>.</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4193985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830582" y="1279643"/>
            <a:ext cx="9435098" cy="923330"/>
          </a:xfrm>
          <a:prstGeom prst="rect">
            <a:avLst/>
          </a:prstGeom>
          <a:noFill/>
        </p:spPr>
        <p:txBody>
          <a:bodyPr wrap="square" rtlCol="0">
            <a:spAutoFit/>
          </a:bodyPr>
          <a:lstStyle/>
          <a:p>
            <a:r>
              <a:rPr lang="es-MX" dirty="0" smtClean="0"/>
              <a:t>Seguidamente, se muestra una ventana en la que deberá proporcionar la información correspondiente a la fracción con la que se está trabajando. Para guardar la información, haga clic al botón </a:t>
            </a:r>
            <a:r>
              <a:rPr lang="es-MX" b="1" dirty="0" smtClean="0"/>
              <a:t>AGREGAR.</a:t>
            </a:r>
            <a:endParaRPr lang="es-MX"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7339" y="2296649"/>
            <a:ext cx="5648162" cy="4126771"/>
          </a:xfrm>
          <a:prstGeom prst="rect">
            <a:avLst/>
          </a:prstGeom>
        </p:spPr>
      </p:pic>
      <p:sp>
        <p:nvSpPr>
          <p:cNvPr id="6" name="CuadroTexto 5"/>
          <p:cNvSpPr txBox="1"/>
          <p:nvPr/>
        </p:nvSpPr>
        <p:spPr>
          <a:xfrm>
            <a:off x="340228" y="6423420"/>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
        <p:nvSpPr>
          <p:cNvPr id="8" name="CuadroTexto 7"/>
          <p:cNvSpPr txBox="1"/>
          <p:nvPr/>
        </p:nvSpPr>
        <p:spPr>
          <a:xfrm>
            <a:off x="7689274" y="394732"/>
            <a:ext cx="4318694" cy="461665"/>
          </a:xfrm>
          <a:prstGeom prst="rect">
            <a:avLst/>
          </a:prstGeom>
          <a:noFill/>
        </p:spPr>
        <p:txBody>
          <a:bodyPr wrap="square" rtlCol="0">
            <a:spAutoFit/>
          </a:bodyPr>
          <a:lstStyle/>
          <a:p>
            <a:r>
              <a:rPr lang="es-ES" sz="1200" b="1" dirty="0" smtClean="0">
                <a:solidFill>
                  <a:schemeClr val="tx1">
                    <a:lumMod val="95000"/>
                    <a:lumOff val="5000"/>
                  </a:schemeClr>
                </a:solidFill>
                <a:effectLst>
                  <a:outerShdw blurRad="38100" dist="38100" dir="2700000" algn="tl">
                    <a:srgbClr val="000000">
                      <a:alpha val="43137"/>
                    </a:srgbClr>
                  </a:outerShdw>
                </a:effectLst>
              </a:rPr>
              <a:t>Carga de Información por Formulario Web</a:t>
            </a:r>
            <a:r>
              <a:rPr lang="es-ES" sz="2400" b="1" dirty="0" smtClean="0">
                <a:solidFill>
                  <a:schemeClr val="tx1">
                    <a:lumMod val="95000"/>
                    <a:lumOff val="5000"/>
                  </a:schemeClr>
                </a:solidFill>
                <a:effectLst>
                  <a:outerShdw blurRad="38100" dist="38100" dir="2700000" algn="tl">
                    <a:srgbClr val="000000">
                      <a:alpha val="43137"/>
                    </a:srgbClr>
                  </a:outerShdw>
                </a:effectLst>
              </a:rPr>
              <a:t>.</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237513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689274" y="394732"/>
            <a:ext cx="4318694" cy="461665"/>
          </a:xfrm>
          <a:prstGeom prst="rect">
            <a:avLst/>
          </a:prstGeom>
          <a:noFill/>
        </p:spPr>
        <p:txBody>
          <a:bodyPr wrap="square" rtlCol="0">
            <a:spAutoFit/>
          </a:bodyPr>
          <a:lstStyle/>
          <a:p>
            <a:r>
              <a:rPr lang="es-ES" sz="2400" b="1" dirty="0" smtClean="0">
                <a:solidFill>
                  <a:schemeClr val="tx1">
                    <a:lumMod val="95000"/>
                    <a:lumOff val="5000"/>
                  </a:schemeClr>
                </a:solidFill>
                <a:effectLst>
                  <a:outerShdw blurRad="38100" dist="38100" dir="2700000" algn="tl">
                    <a:srgbClr val="000000">
                      <a:alpha val="43137"/>
                    </a:srgbClr>
                  </a:outerShdw>
                </a:effectLst>
              </a:rPr>
              <a:t>Carga de Información.</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sp>
        <p:nvSpPr>
          <p:cNvPr id="4" name="CuadroTexto 3"/>
          <p:cNvSpPr txBox="1"/>
          <p:nvPr/>
        </p:nvSpPr>
        <p:spPr>
          <a:xfrm>
            <a:off x="1782734" y="477456"/>
            <a:ext cx="4240134" cy="707886"/>
          </a:xfrm>
          <a:prstGeom prst="rect">
            <a:avLst/>
          </a:prstGeom>
          <a:noFill/>
        </p:spPr>
        <p:txBody>
          <a:bodyPr wrap="square" rtlCol="0">
            <a:spAutoFit/>
          </a:bodyPr>
          <a:lstStyle/>
          <a:p>
            <a:r>
              <a:rPr lang="es-ES" sz="2000"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dirty="0">
              <a:solidFill>
                <a:schemeClr val="tx1">
                  <a:lumMod val="95000"/>
                  <a:lumOff val="5000"/>
                </a:schemeClr>
              </a:solidFill>
              <a:effectLst>
                <a:outerShdw blurRad="38100" dist="38100" dir="2700000" algn="tl">
                  <a:srgbClr val="000000">
                    <a:alpha val="43137"/>
                  </a:srgbClr>
                </a:outerShdw>
              </a:effectLst>
            </a:endParaRPr>
          </a:p>
        </p:txBody>
      </p:sp>
      <p:sp>
        <p:nvSpPr>
          <p:cNvPr id="5" name="CuadroTexto 4"/>
          <p:cNvSpPr txBox="1"/>
          <p:nvPr/>
        </p:nvSpPr>
        <p:spPr>
          <a:xfrm>
            <a:off x="1517073" y="1802674"/>
            <a:ext cx="9011590" cy="1200329"/>
          </a:xfrm>
          <a:prstGeom prst="rect">
            <a:avLst/>
          </a:prstGeom>
          <a:noFill/>
        </p:spPr>
        <p:txBody>
          <a:bodyPr wrap="square" rtlCol="0">
            <a:spAutoFit/>
          </a:bodyPr>
          <a:lstStyle/>
          <a:p>
            <a:r>
              <a:rPr lang="es-MX" b="1" dirty="0" smtClean="0"/>
              <a:t>NOTA: </a:t>
            </a:r>
            <a:r>
              <a:rPr lang="es-MX" dirty="0" smtClean="0"/>
              <a:t>Para poder visualizar el acuse correctamente que se genera al momento de guardar información, es necesario PERMITIR AL NAVEGADOR (Google Chrome, o Mozilla Firefox) que muestre ventanas emergentes, debido a que el acuse de carga se muestra a través del uso de estas últimas.</a:t>
            </a:r>
            <a:endParaRPr lang="es-MX" b="1" dirty="0"/>
          </a:p>
        </p:txBody>
      </p:sp>
      <p:sp>
        <p:nvSpPr>
          <p:cNvPr id="6" name="CuadroTexto 5"/>
          <p:cNvSpPr txBox="1"/>
          <p:nvPr/>
        </p:nvSpPr>
        <p:spPr>
          <a:xfrm>
            <a:off x="340228" y="6423420"/>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7" name="Imagen 6"/>
          <p:cNvPicPr/>
          <p:nvPr/>
        </p:nvPicPr>
        <p:blipFill>
          <a:blip r:embed="rId2"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6425326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3" name="CuadroTexto 2"/>
          <p:cNvSpPr txBox="1"/>
          <p:nvPr/>
        </p:nvSpPr>
        <p:spPr>
          <a:xfrm>
            <a:off x="2454442" y="1744579"/>
            <a:ext cx="7206916" cy="2308324"/>
          </a:xfrm>
          <a:prstGeom prst="rect">
            <a:avLst/>
          </a:prstGeom>
          <a:noFill/>
        </p:spPr>
        <p:txBody>
          <a:bodyPr wrap="square" rtlCol="0">
            <a:spAutoFit/>
          </a:bodyPr>
          <a:lstStyle/>
          <a:p>
            <a:pPr algn="ctr"/>
            <a:r>
              <a:rPr lang="es-MX" sz="4800" b="1" dirty="0" smtClean="0"/>
              <a:t>2.2 CARGA DE INFORMACION A TRAVEZ DE FORMATO EXCEL.</a:t>
            </a:r>
            <a:endParaRPr lang="es-MX" sz="4800" b="1" dirty="0"/>
          </a:p>
        </p:txBody>
      </p:sp>
    </p:spTree>
    <p:extLst>
      <p:ext uri="{BB962C8B-B14F-4D97-AF65-F5344CB8AC3E}">
        <p14:creationId xmlns:p14="http://schemas.microsoft.com/office/powerpoint/2010/main" val="2649074876"/>
      </p:ext>
    </p:extLst>
  </p:cSld>
  <p:clrMapOvr>
    <a:masterClrMapping/>
  </p:clrMapOvr>
  <p:transition spd="slow">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67989" y="367314"/>
            <a:ext cx="4240134" cy="707886"/>
          </a:xfrm>
          <a:prstGeom prst="rect">
            <a:avLst/>
          </a:prstGeom>
          <a:noFill/>
        </p:spPr>
        <p:txBody>
          <a:bodyPr wrap="square" rtlCol="0">
            <a:spAutoFit/>
          </a:bodyPr>
          <a:lstStyle/>
          <a:p>
            <a:r>
              <a:rPr lang="es-ES" sz="2000"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dirty="0">
              <a:solidFill>
                <a:schemeClr val="tx1">
                  <a:lumMod val="95000"/>
                  <a:lumOff val="5000"/>
                </a:schemeClr>
              </a:solidFill>
              <a:effectLst>
                <a:outerShdw blurRad="38100" dist="38100" dir="2700000" algn="tl">
                  <a:srgbClr val="000000">
                    <a:alpha val="43137"/>
                  </a:srgbClr>
                </a:outerShdw>
              </a:effectLst>
            </a:endParaRPr>
          </a:p>
        </p:txBody>
      </p:sp>
      <p:sp>
        <p:nvSpPr>
          <p:cNvPr id="5" name="CuadroTexto 4"/>
          <p:cNvSpPr txBox="1"/>
          <p:nvPr/>
        </p:nvSpPr>
        <p:spPr>
          <a:xfrm>
            <a:off x="1763486" y="2248259"/>
            <a:ext cx="9429600" cy="1200329"/>
          </a:xfrm>
          <a:prstGeom prst="rect">
            <a:avLst/>
          </a:prstGeom>
          <a:noFill/>
        </p:spPr>
        <p:txBody>
          <a:bodyPr wrap="square" rtlCol="0">
            <a:spAutoFit/>
          </a:bodyPr>
          <a:lstStyle/>
          <a:p>
            <a:pPr marL="285750" indent="-285750">
              <a:buFont typeface="Arial" panose="020B0604020202020204" pitchFamily="34" charset="0"/>
              <a:buChar char="•"/>
            </a:pPr>
            <a:r>
              <a:rPr lang="es-MX" b="1" dirty="0" smtClean="0"/>
              <a:t>Área responsable de la información: </a:t>
            </a:r>
            <a:r>
              <a:rPr lang="es-MX" dirty="0" smtClean="0"/>
              <a:t>Es el área o unidad administrativa que cuenta con la información, es la encargada de actualizar la información requerida en cada formato asignado.</a:t>
            </a:r>
          </a:p>
          <a:p>
            <a:endParaRPr lang="es-MX" b="1" dirty="0"/>
          </a:p>
        </p:txBody>
      </p:sp>
      <p:sp>
        <p:nvSpPr>
          <p:cNvPr id="6" name="CuadroTexto 5"/>
          <p:cNvSpPr txBox="1"/>
          <p:nvPr/>
        </p:nvSpPr>
        <p:spPr>
          <a:xfrm>
            <a:off x="1763486" y="5087244"/>
            <a:ext cx="8476012" cy="923330"/>
          </a:xfrm>
          <a:prstGeom prst="rect">
            <a:avLst/>
          </a:prstGeom>
          <a:noFill/>
        </p:spPr>
        <p:txBody>
          <a:bodyPr wrap="square" rtlCol="0">
            <a:spAutoFit/>
          </a:bodyPr>
          <a:lstStyle/>
          <a:p>
            <a:pPr marL="285750" indent="-285750">
              <a:buFont typeface="Arial" panose="020B0604020202020204" pitchFamily="34" charset="0"/>
              <a:buChar char="•"/>
            </a:pPr>
            <a:r>
              <a:rPr lang="es-MX" b="1" dirty="0" smtClean="0"/>
              <a:t>Ejercicio: </a:t>
            </a:r>
            <a:r>
              <a:rPr lang="es-MX" dirty="0"/>
              <a:t>Corresponde al año al que pertenece la información que se desea “subir” al SIPOT. Referencia que información debe copiarse o borrarse en el Módulo “Opciones Avanzadas”. </a:t>
            </a:r>
          </a:p>
        </p:txBody>
      </p:sp>
      <p:sp>
        <p:nvSpPr>
          <p:cNvPr id="9" name="CuadroTexto 8"/>
          <p:cNvSpPr txBox="1"/>
          <p:nvPr/>
        </p:nvSpPr>
        <p:spPr>
          <a:xfrm>
            <a:off x="2009899" y="1507418"/>
            <a:ext cx="3991593" cy="923330"/>
          </a:xfrm>
          <a:prstGeom prst="rect">
            <a:avLst/>
          </a:prstGeom>
          <a:noFill/>
        </p:spPr>
        <p:txBody>
          <a:bodyPr wrap="square" rtlCol="0">
            <a:spAutoFit/>
          </a:bodyPr>
          <a:lstStyle/>
          <a:p>
            <a:r>
              <a:rPr lang="es-MX" b="1" dirty="0"/>
              <a:t>CAMPOS OBLIGATORIOS DE LLENADO:</a:t>
            </a:r>
          </a:p>
          <a:p>
            <a:endParaRPr lang="es-MX" dirty="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086" y="3250076"/>
            <a:ext cx="3045943" cy="1671396"/>
          </a:xfrm>
          <a:prstGeom prst="rect">
            <a:avLst/>
          </a:prstGeom>
        </p:spPr>
      </p:pic>
      <p:sp>
        <p:nvSpPr>
          <p:cNvPr id="14" name="CuadroTexto 13"/>
          <p:cNvSpPr txBox="1"/>
          <p:nvPr/>
        </p:nvSpPr>
        <p:spPr>
          <a:xfrm>
            <a:off x="353291" y="6485159"/>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sp>
        <p:nvSpPr>
          <p:cNvPr id="3" name="CuadroTexto 2"/>
          <p:cNvSpPr txBox="1"/>
          <p:nvPr/>
        </p:nvSpPr>
        <p:spPr>
          <a:xfrm>
            <a:off x="7728284" y="562259"/>
            <a:ext cx="4170948" cy="276999"/>
          </a:xfrm>
          <a:prstGeom prst="rect">
            <a:avLst/>
          </a:prstGeom>
          <a:noFill/>
        </p:spPr>
        <p:txBody>
          <a:bodyPr wrap="square" rtlCol="0">
            <a:spAutoFit/>
          </a:bodyPr>
          <a:lstStyle/>
          <a:p>
            <a:r>
              <a:rPr lang="es-MX" sz="1200" b="1" dirty="0" smtClean="0"/>
              <a:t>Carga de Información Mediante Formatos de Excel.</a:t>
            </a:r>
            <a:endParaRPr lang="es-MX" sz="1200" b="1" dirty="0"/>
          </a:p>
        </p:txBody>
      </p:sp>
      <p:pic>
        <p:nvPicPr>
          <p:cNvPr id="11" name="Imagen 10"/>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405848847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249"/>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738250" y="1244078"/>
            <a:ext cx="8868790" cy="923330"/>
          </a:xfrm>
          <a:prstGeom prst="rect">
            <a:avLst/>
          </a:prstGeom>
          <a:noFill/>
        </p:spPr>
        <p:txBody>
          <a:bodyPr wrap="square" rtlCol="0">
            <a:spAutoFit/>
          </a:bodyPr>
          <a:lstStyle/>
          <a:p>
            <a:pPr marL="285750" indent="-285750">
              <a:buFont typeface="Arial" panose="020B0604020202020204" pitchFamily="34" charset="0"/>
              <a:buChar char="•"/>
            </a:pPr>
            <a:r>
              <a:rPr lang="es-MX" b="1" dirty="0" smtClean="0"/>
              <a:t>Fecha de Actualización: </a:t>
            </a:r>
            <a:r>
              <a:rPr lang="es-MX" dirty="0" smtClean="0"/>
              <a:t>Es el día, mes, y año en que el sujeto obligado generó o modificó la información que debe publicar en su portal de Internet y en la Plataforma Nacional.</a:t>
            </a:r>
            <a:endParaRPr lang="es-MX" b="1" dirty="0"/>
          </a:p>
        </p:txBody>
      </p:sp>
      <p:sp>
        <p:nvSpPr>
          <p:cNvPr id="4" name="CuadroTexto 3"/>
          <p:cNvSpPr txBox="1"/>
          <p:nvPr/>
        </p:nvSpPr>
        <p:spPr>
          <a:xfrm>
            <a:off x="1922022" y="4006600"/>
            <a:ext cx="8685018" cy="1477328"/>
          </a:xfrm>
          <a:prstGeom prst="rect">
            <a:avLst/>
          </a:prstGeom>
          <a:noFill/>
        </p:spPr>
        <p:txBody>
          <a:bodyPr wrap="square" rtlCol="0">
            <a:spAutoFit/>
          </a:bodyPr>
          <a:lstStyle/>
          <a:p>
            <a:pPr marL="285750" indent="-285750">
              <a:buFont typeface="Arial" panose="020B0604020202020204" pitchFamily="34" charset="0"/>
              <a:buChar char="•"/>
            </a:pPr>
            <a:r>
              <a:rPr lang="es-MX" b="1" dirty="0" smtClean="0"/>
              <a:t>Fecha de Validación: </a:t>
            </a:r>
            <a:r>
              <a:rPr lang="es-MX" dirty="0" smtClean="0"/>
              <a:t>Es el día, mes, y año en que se confirma que la información publicada en la Plataforma Nacional y/o en el portal de internet es la mas actualizada de conformidad con la Tabla de Actualización y conservación de la Información. Esta fecha siempre debe ser igual o posterior a la de actualización.</a:t>
            </a:r>
            <a:endParaRPr lang="es-MX" b="1"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686" y="2048748"/>
            <a:ext cx="1828800" cy="1887855"/>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0101" y="5257099"/>
            <a:ext cx="1616516" cy="1444147"/>
          </a:xfrm>
          <a:prstGeom prst="rect">
            <a:avLst/>
          </a:prstGeom>
        </p:spPr>
      </p:pic>
      <p:sp>
        <p:nvSpPr>
          <p:cNvPr id="8" name="CuadroTexto 7"/>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sp>
        <p:nvSpPr>
          <p:cNvPr id="10" name="CuadroTexto 9"/>
          <p:cNvSpPr txBox="1"/>
          <p:nvPr/>
        </p:nvSpPr>
        <p:spPr>
          <a:xfrm>
            <a:off x="1867989" y="367314"/>
            <a:ext cx="4240134" cy="707886"/>
          </a:xfrm>
          <a:prstGeom prst="rect">
            <a:avLst/>
          </a:prstGeom>
          <a:noFill/>
        </p:spPr>
        <p:txBody>
          <a:bodyPr wrap="square" rtlCol="0">
            <a:spAutoFit/>
          </a:bodyPr>
          <a:lstStyle/>
          <a:p>
            <a:r>
              <a:rPr lang="es-ES" sz="2000" dirty="0" smtClean="0">
                <a:solidFill>
                  <a:schemeClr val="tx1">
                    <a:lumMod val="95000"/>
                    <a:lumOff val="5000"/>
                  </a:schemeClr>
                </a:solidFill>
                <a:effectLst>
                  <a:outerShdw blurRad="38100" dist="38100" dir="2700000" algn="tl">
                    <a:srgbClr val="000000">
                      <a:alpha val="43137"/>
                    </a:srgbClr>
                  </a:outerShdw>
                </a:effectLst>
              </a:rPr>
              <a:t>Responsable: Unidad Administrativa</a:t>
            </a:r>
            <a:endParaRPr lang="es-MX" sz="2400" dirty="0">
              <a:solidFill>
                <a:schemeClr val="tx1">
                  <a:lumMod val="95000"/>
                  <a:lumOff val="5000"/>
                </a:schemeClr>
              </a:solidFill>
              <a:effectLst>
                <a:outerShdw blurRad="38100" dist="38100" dir="2700000" algn="tl">
                  <a:srgbClr val="000000">
                    <a:alpha val="43137"/>
                  </a:srgbClr>
                </a:outerShdw>
              </a:effectLst>
            </a:endParaRPr>
          </a:p>
        </p:txBody>
      </p:sp>
      <p:pic>
        <p:nvPicPr>
          <p:cNvPr id="11" name="Imagen 10"/>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
        <p:nvSpPr>
          <p:cNvPr id="12" name="CuadroTexto 11"/>
          <p:cNvSpPr txBox="1"/>
          <p:nvPr/>
        </p:nvSpPr>
        <p:spPr>
          <a:xfrm>
            <a:off x="7523747" y="480329"/>
            <a:ext cx="4170948" cy="276999"/>
          </a:xfrm>
          <a:prstGeom prst="rect">
            <a:avLst/>
          </a:prstGeom>
          <a:noFill/>
        </p:spPr>
        <p:txBody>
          <a:bodyPr wrap="square" rtlCol="0">
            <a:spAutoFit/>
          </a:bodyPr>
          <a:lstStyle/>
          <a:p>
            <a:r>
              <a:rPr lang="es-MX" sz="1200" b="1" dirty="0" smtClean="0"/>
              <a:t>Carga de Información Mediante Formatos de Excel.</a:t>
            </a:r>
            <a:endParaRPr lang="es-MX" sz="1200" b="1" dirty="0"/>
          </a:p>
        </p:txBody>
      </p:sp>
    </p:spTree>
    <p:extLst>
      <p:ext uri="{BB962C8B-B14F-4D97-AF65-F5344CB8AC3E}">
        <p14:creationId xmlns:p14="http://schemas.microsoft.com/office/powerpoint/2010/main" val="35250917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24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026524" y="2364708"/>
            <a:ext cx="8882743" cy="923330"/>
          </a:xfrm>
          <a:prstGeom prst="rect">
            <a:avLst/>
          </a:prstGeom>
          <a:noFill/>
        </p:spPr>
        <p:txBody>
          <a:bodyPr wrap="square" rtlCol="0">
            <a:spAutoFit/>
          </a:bodyPr>
          <a:lstStyle/>
          <a:p>
            <a:r>
              <a:rPr lang="es-MX" b="1" dirty="0" smtClean="0"/>
              <a:t>NOTA: </a:t>
            </a:r>
            <a:r>
              <a:rPr lang="es-MX" dirty="0" smtClean="0"/>
              <a:t>En caso de que el periodo que se reporta, el sujeto obligado no haya generado información </a:t>
            </a:r>
            <a:r>
              <a:rPr lang="es-MX" b="1" dirty="0" smtClean="0"/>
              <a:t>, resulta necesario llenar los campos ejercicio y periodo.</a:t>
            </a:r>
            <a:endParaRPr lang="es-MX" dirty="0"/>
          </a:p>
        </p:txBody>
      </p:sp>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pic>
        <p:nvPicPr>
          <p:cNvPr id="5" name="Imagen 4"/>
          <p:cNvPicPr/>
          <p:nvPr/>
        </p:nvPicPr>
        <p:blipFill>
          <a:blip r:embed="rId2"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323316902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3" name="CuadroTexto 2"/>
          <p:cNvSpPr txBox="1"/>
          <p:nvPr/>
        </p:nvSpPr>
        <p:spPr>
          <a:xfrm>
            <a:off x="2418348" y="2153652"/>
            <a:ext cx="7206916" cy="1569660"/>
          </a:xfrm>
          <a:prstGeom prst="rect">
            <a:avLst/>
          </a:prstGeom>
          <a:noFill/>
        </p:spPr>
        <p:txBody>
          <a:bodyPr wrap="square" rtlCol="0">
            <a:spAutoFit/>
          </a:bodyPr>
          <a:lstStyle/>
          <a:p>
            <a:pPr algn="ctr"/>
            <a:r>
              <a:rPr lang="es-MX" sz="4800" b="1" dirty="0" smtClean="0"/>
              <a:t>3.- CARGA DE INFORMACIÓN EN PNT</a:t>
            </a:r>
            <a:endParaRPr lang="es-MX" sz="4800" b="1" dirty="0"/>
          </a:p>
        </p:txBody>
      </p:sp>
    </p:spTree>
    <p:extLst>
      <p:ext uri="{BB962C8B-B14F-4D97-AF65-F5344CB8AC3E}">
        <p14:creationId xmlns:p14="http://schemas.microsoft.com/office/powerpoint/2010/main" val="3011095553"/>
      </p:ext>
    </p:extLst>
  </p:cSld>
  <p:clrMapOvr>
    <a:masterClrMapping/>
  </p:clrMapOvr>
  <p:transition spd="slow">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91145" y="605922"/>
            <a:ext cx="3345873" cy="400110"/>
          </a:xfrm>
          <a:prstGeom prst="rect">
            <a:avLst/>
          </a:prstGeom>
          <a:noFill/>
        </p:spPr>
        <p:txBody>
          <a:bodyPr wrap="square" rtlCol="0">
            <a:spAutoFit/>
          </a:bodyPr>
          <a:lstStyle/>
          <a:p>
            <a:r>
              <a:rPr lang="es-ES" sz="2000" b="1" dirty="0" smtClean="0">
                <a:effectLst>
                  <a:outerShdw blurRad="38100" dist="38100" dir="2700000" algn="tl">
                    <a:srgbClr val="000000">
                      <a:alpha val="43137"/>
                    </a:srgbClr>
                  </a:outerShdw>
                </a:effectLst>
              </a:rPr>
              <a:t>Carga de Información.</a:t>
            </a:r>
            <a:endParaRPr lang="es-MX" sz="2000" b="1" dirty="0">
              <a:effectLst>
                <a:outerShdw blurRad="38100" dist="38100" dir="2700000" algn="tl">
                  <a:srgbClr val="000000">
                    <a:alpha val="43137"/>
                  </a:srgbClr>
                </a:outerShdw>
              </a:effectLst>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291" y="2376764"/>
            <a:ext cx="11653005" cy="3878563"/>
          </a:xfrm>
          <a:prstGeom prst="rect">
            <a:avLst/>
          </a:prstGeom>
        </p:spPr>
      </p:pic>
      <p:sp>
        <p:nvSpPr>
          <p:cNvPr id="8" name="CuadroTexto 7"/>
          <p:cNvSpPr txBox="1"/>
          <p:nvPr/>
        </p:nvSpPr>
        <p:spPr>
          <a:xfrm>
            <a:off x="353291" y="6255327"/>
            <a:ext cx="4239491" cy="369332"/>
          </a:xfrm>
          <a:prstGeom prst="rect">
            <a:avLst/>
          </a:prstGeom>
          <a:noFill/>
        </p:spPr>
        <p:txBody>
          <a:bodyPr wrap="square" rtlCol="0">
            <a:spAutoFit/>
          </a:bodyPr>
          <a:lstStyle/>
          <a:p>
            <a:r>
              <a:rPr lang="es-ES" dirty="0" smtClean="0">
                <a:solidFill>
                  <a:srgbClr val="C00000"/>
                </a:solidFill>
              </a:rPr>
              <a:t>Lic. Aleyda J. Pacheco Alba.</a:t>
            </a:r>
            <a:endParaRPr lang="es-MX" dirty="0">
              <a:solidFill>
                <a:srgbClr val="C00000"/>
              </a:solidFill>
            </a:endParaRPr>
          </a:p>
        </p:txBody>
      </p:sp>
      <p:sp>
        <p:nvSpPr>
          <p:cNvPr id="7" name="CuadroTexto 6"/>
          <p:cNvSpPr txBox="1"/>
          <p:nvPr/>
        </p:nvSpPr>
        <p:spPr>
          <a:xfrm>
            <a:off x="1517073" y="1491343"/>
            <a:ext cx="10359737" cy="400110"/>
          </a:xfrm>
          <a:prstGeom prst="rect">
            <a:avLst/>
          </a:prstGeom>
          <a:noFill/>
        </p:spPr>
        <p:txBody>
          <a:bodyPr wrap="square" rtlCol="0">
            <a:spAutoFit/>
          </a:bodyPr>
          <a:lstStyle/>
          <a:p>
            <a:r>
              <a:rPr lang="es-ES" sz="2000" dirty="0" smtClean="0"/>
              <a:t>Aparecen 3 opciones a elegir en el menú </a:t>
            </a:r>
            <a:r>
              <a:rPr lang="es-ES" sz="2000" b="1" u="sng" dirty="0" smtClean="0"/>
              <a:t>TIPO DE CARGA</a:t>
            </a:r>
            <a:endParaRPr lang="es-MX" sz="2000" b="1" dirty="0"/>
          </a:p>
        </p:txBody>
      </p:sp>
      <p:sp>
        <p:nvSpPr>
          <p:cNvPr id="10" name="CuadroTexto 9"/>
          <p:cNvSpPr txBox="1"/>
          <p:nvPr/>
        </p:nvSpPr>
        <p:spPr>
          <a:xfrm>
            <a:off x="7689274" y="394732"/>
            <a:ext cx="4318694" cy="461665"/>
          </a:xfrm>
          <a:prstGeom prst="rect">
            <a:avLst/>
          </a:prstGeom>
          <a:noFill/>
        </p:spPr>
        <p:txBody>
          <a:bodyPr wrap="square" rtlCol="0">
            <a:spAutoFit/>
          </a:bodyPr>
          <a:lstStyle/>
          <a:p>
            <a:r>
              <a:rPr lang="es-ES" sz="2400" b="1" dirty="0" smtClean="0">
                <a:solidFill>
                  <a:schemeClr val="tx1">
                    <a:lumMod val="95000"/>
                    <a:lumOff val="5000"/>
                  </a:schemeClr>
                </a:solidFill>
                <a:effectLst>
                  <a:outerShdw blurRad="38100" dist="38100" dir="2700000" algn="tl">
                    <a:srgbClr val="000000">
                      <a:alpha val="43137"/>
                    </a:srgbClr>
                  </a:outerShdw>
                </a:effectLst>
              </a:rPr>
              <a:t>Carga de Información.</a:t>
            </a:r>
            <a:endParaRPr lang="es-MX" sz="2400" b="1" dirty="0">
              <a:solidFill>
                <a:schemeClr val="tx1">
                  <a:lumMod val="95000"/>
                  <a:lumOff val="5000"/>
                </a:schemeClr>
              </a:solidFill>
              <a:effectLst>
                <a:outerShdw blurRad="38100" dist="38100" dir="2700000" algn="tl">
                  <a:srgbClr val="000000">
                    <a:alpha val="43137"/>
                  </a:srgbClr>
                </a:outerShdw>
              </a:effectLst>
            </a:endParaRPr>
          </a:p>
        </p:txBody>
      </p:sp>
      <p:pic>
        <p:nvPicPr>
          <p:cNvPr id="9" name="Imagen 8"/>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359036656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124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250" fill="hold"/>
                                        <p:tgtEl>
                                          <p:spTgt spid="6"/>
                                        </p:tgtEl>
                                        <p:attrNameLst>
                                          <p:attrName>ppt_x</p:attrName>
                                        </p:attrNameLst>
                                      </p:cBhvr>
                                      <p:tavLst>
                                        <p:tav tm="0">
                                          <p:val>
                                            <p:strVal val="#ppt_x"/>
                                          </p:val>
                                        </p:tav>
                                        <p:tav tm="100000">
                                          <p:val>
                                            <p:strVal val="#ppt_x"/>
                                          </p:val>
                                        </p:tav>
                                      </p:tavLst>
                                    </p:anim>
                                    <p:anim calcmode="lin" valueType="num">
                                      <p:cBhvr additive="base">
                                        <p:cTn id="12"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750" fill="hold"/>
                                        <p:tgtEl>
                                          <p:spTgt spid="7"/>
                                        </p:tgtEl>
                                        <p:attrNameLst>
                                          <p:attrName>ppt_x</p:attrName>
                                        </p:attrNameLst>
                                      </p:cBhvr>
                                      <p:tavLst>
                                        <p:tav tm="0">
                                          <p:val>
                                            <p:strVal val="#ppt_x"/>
                                          </p:val>
                                        </p:tav>
                                        <p:tav tm="100000">
                                          <p:val>
                                            <p:strVal val="#ppt_x"/>
                                          </p:val>
                                        </p:tav>
                                      </p:tavLst>
                                    </p:anim>
                                    <p:anim calcmode="lin" valueType="num">
                                      <p:cBhvr additive="base">
                                        <p:cTn id="18" dur="1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689274" y="394732"/>
            <a:ext cx="4318694" cy="307777"/>
          </a:xfrm>
          <a:prstGeom prst="rect">
            <a:avLst/>
          </a:prstGeom>
          <a:noFill/>
        </p:spPr>
        <p:txBody>
          <a:bodyPr wrap="square" rtlCol="0">
            <a:spAutoFit/>
          </a:bodyPr>
          <a:lstStyle/>
          <a:p>
            <a:r>
              <a:rPr lang="es-ES" sz="1400" b="1" dirty="0" smtClean="0">
                <a:solidFill>
                  <a:schemeClr val="tx1">
                    <a:lumMod val="95000"/>
                    <a:lumOff val="5000"/>
                  </a:schemeClr>
                </a:solidFill>
                <a:effectLst>
                  <a:outerShdw blurRad="38100" dist="38100" dir="2700000" algn="tl">
                    <a:srgbClr val="000000">
                      <a:alpha val="43137"/>
                    </a:srgbClr>
                  </a:outerShdw>
                </a:effectLst>
              </a:rPr>
              <a:t>Carga de Información.</a:t>
            </a:r>
            <a:endParaRPr lang="es-MX" sz="1400" b="1" dirty="0">
              <a:solidFill>
                <a:schemeClr val="tx1">
                  <a:lumMod val="95000"/>
                  <a:lumOff val="5000"/>
                </a:schemeClr>
              </a:solidFill>
              <a:effectLst>
                <a:outerShdw blurRad="38100" dist="38100" dir="2700000" algn="tl">
                  <a:srgbClr val="000000">
                    <a:alpha val="43137"/>
                  </a:srgbClr>
                </a:outerShdw>
              </a:effectLst>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291" y="2778566"/>
            <a:ext cx="11717022" cy="3119019"/>
          </a:xfrm>
          <a:prstGeom prst="rect">
            <a:avLst/>
          </a:prstGeom>
        </p:spPr>
      </p:pic>
      <p:sp>
        <p:nvSpPr>
          <p:cNvPr id="8" name="CuadroTexto 7"/>
          <p:cNvSpPr txBox="1"/>
          <p:nvPr/>
        </p:nvSpPr>
        <p:spPr>
          <a:xfrm>
            <a:off x="290945" y="1537855"/>
            <a:ext cx="11222182" cy="830997"/>
          </a:xfrm>
          <a:prstGeom prst="rect">
            <a:avLst/>
          </a:prstGeom>
          <a:noFill/>
        </p:spPr>
        <p:txBody>
          <a:bodyPr wrap="square" rtlCol="0">
            <a:spAutoFit/>
          </a:bodyPr>
          <a:lstStyle/>
          <a:p>
            <a:r>
              <a:rPr lang="es-ES" sz="2400" dirty="0" smtClean="0">
                <a:solidFill>
                  <a:schemeClr val="tx1">
                    <a:lumMod val="95000"/>
                    <a:lumOff val="5000"/>
                  </a:schemeClr>
                </a:solidFill>
              </a:rPr>
              <a:t>Al seleccionar el tipo de carga automáticamente se habilita la opción SELECCIONAR que le permitirá seleccionar el archivo a cargar.</a:t>
            </a:r>
            <a:endParaRPr lang="es-MX" sz="2400" dirty="0">
              <a:solidFill>
                <a:schemeClr val="tx1">
                  <a:lumMod val="95000"/>
                  <a:lumOff val="5000"/>
                </a:schemeClr>
              </a:solidFill>
            </a:endParaRPr>
          </a:p>
        </p:txBody>
      </p:sp>
      <p:sp>
        <p:nvSpPr>
          <p:cNvPr id="9" name="CuadroTexto 8"/>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10" name="CuadroTexto 9"/>
          <p:cNvSpPr txBox="1"/>
          <p:nvPr/>
        </p:nvSpPr>
        <p:spPr>
          <a:xfrm>
            <a:off x="2223655" y="420255"/>
            <a:ext cx="4405745" cy="707886"/>
          </a:xfrm>
          <a:prstGeom prst="rect">
            <a:avLst/>
          </a:prstGeom>
          <a:noFill/>
        </p:spPr>
        <p:txBody>
          <a:bodyPr wrap="square" rtlCol="0">
            <a:spAutoFit/>
          </a:bodyPr>
          <a:lstStyle/>
          <a:p>
            <a:r>
              <a:rPr lang="es-ES" sz="2000" b="1" dirty="0" smtClean="0">
                <a:solidFill>
                  <a:schemeClr val="tx1">
                    <a:lumMod val="95000"/>
                    <a:lumOff val="5000"/>
                  </a:schemeClr>
                </a:solidFill>
              </a:rPr>
              <a:t>Responsable: Unidad Administrativa</a:t>
            </a:r>
            <a:endParaRPr lang="es-MX" sz="2000" b="1" dirty="0">
              <a:solidFill>
                <a:schemeClr val="tx1">
                  <a:lumMod val="95000"/>
                  <a:lumOff val="5000"/>
                </a:schemeClr>
              </a:solidFill>
            </a:endParaRPr>
          </a:p>
        </p:txBody>
      </p:sp>
      <p:pic>
        <p:nvPicPr>
          <p:cNvPr id="11" name="Imagen 10"/>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31960981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999"/>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500" fill="hold"/>
                                        <p:tgtEl>
                                          <p:spTgt spid="8"/>
                                        </p:tgtEl>
                                        <p:attrNameLst>
                                          <p:attrName>ppt_x</p:attrName>
                                        </p:attrNameLst>
                                      </p:cBhvr>
                                      <p:tavLst>
                                        <p:tav tm="0">
                                          <p:val>
                                            <p:strVal val="#ppt_x"/>
                                          </p:val>
                                        </p:tav>
                                        <p:tav tm="100000">
                                          <p:val>
                                            <p:strVal val="#ppt_x"/>
                                          </p:val>
                                        </p:tav>
                                      </p:tavLst>
                                    </p:anim>
                                    <p:anim calcmode="lin" valueType="num">
                                      <p:cBhvr additive="base">
                                        <p:cTn id="22"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a:stretch>
            <a:fillRect/>
          </a:stretch>
        </p:blipFill>
        <p:spPr bwMode="auto">
          <a:xfrm>
            <a:off x="491654" y="2200517"/>
            <a:ext cx="10353964" cy="3619500"/>
          </a:xfrm>
          <a:prstGeom prst="rect">
            <a:avLst/>
          </a:prstGeom>
          <a:noFill/>
        </p:spPr>
      </p:pic>
      <p:sp>
        <p:nvSpPr>
          <p:cNvPr id="6" name="CuadroTexto 5"/>
          <p:cNvSpPr txBox="1"/>
          <p:nvPr/>
        </p:nvSpPr>
        <p:spPr>
          <a:xfrm flipH="1">
            <a:off x="6816436" y="471023"/>
            <a:ext cx="4301837" cy="461665"/>
          </a:xfrm>
          <a:prstGeom prst="rect">
            <a:avLst/>
          </a:prstGeom>
          <a:noFill/>
        </p:spPr>
        <p:txBody>
          <a:bodyPr wrap="square" rtlCol="0">
            <a:spAutoFit/>
          </a:bodyPr>
          <a:lstStyle/>
          <a:p>
            <a:r>
              <a:rPr lang="es-ES" sz="2400" b="1" dirty="0" smtClean="0">
                <a:effectLst>
                  <a:outerShdw blurRad="38100" dist="38100" dir="2700000" algn="tl">
                    <a:srgbClr val="000000">
                      <a:alpha val="43137"/>
                    </a:srgbClr>
                  </a:outerShdw>
                </a:effectLst>
              </a:rPr>
              <a:t>Carga de Información.</a:t>
            </a:r>
            <a:endParaRPr lang="es-MX" sz="2400" b="1" dirty="0">
              <a:effectLst>
                <a:outerShdw blurRad="38100" dist="38100" dir="2700000" algn="tl">
                  <a:srgbClr val="000000">
                    <a:alpha val="43137"/>
                  </a:srgbClr>
                </a:outerShdw>
              </a:effectLst>
            </a:endParaRPr>
          </a:p>
        </p:txBody>
      </p:sp>
      <p:sp>
        <p:nvSpPr>
          <p:cNvPr id="7" name="CuadroTexto 6"/>
          <p:cNvSpPr txBox="1"/>
          <p:nvPr/>
        </p:nvSpPr>
        <p:spPr>
          <a:xfrm>
            <a:off x="446809" y="1369520"/>
            <a:ext cx="10052628" cy="830997"/>
          </a:xfrm>
          <a:prstGeom prst="rect">
            <a:avLst/>
          </a:prstGeom>
          <a:noFill/>
        </p:spPr>
        <p:txBody>
          <a:bodyPr wrap="square" rtlCol="0">
            <a:spAutoFit/>
          </a:bodyPr>
          <a:lstStyle/>
          <a:p>
            <a:r>
              <a:rPr lang="es-ES" sz="2400" dirty="0" smtClean="0"/>
              <a:t>Al seleccionar un archivo a cargar, se habilitaran las opciones </a:t>
            </a:r>
            <a:r>
              <a:rPr lang="es-ES" sz="2400" b="1" u="sng" dirty="0" smtClean="0"/>
              <a:t>cargar archivo</a:t>
            </a:r>
            <a:r>
              <a:rPr lang="es-ES" sz="2400" b="1" dirty="0" smtClean="0"/>
              <a:t> </a:t>
            </a:r>
            <a:r>
              <a:rPr lang="es-ES" sz="2400" dirty="0" smtClean="0"/>
              <a:t>y </a:t>
            </a:r>
            <a:r>
              <a:rPr lang="es-ES" sz="2400" b="1" dirty="0" smtClean="0">
                <a:effectLst>
                  <a:outerShdw blurRad="38100" dist="38100" dir="2700000" algn="tl">
                    <a:srgbClr val="000000">
                      <a:alpha val="43137"/>
                    </a:srgbClr>
                  </a:outerShdw>
                </a:effectLst>
              </a:rPr>
              <a:t>cancelar.</a:t>
            </a:r>
            <a:endParaRPr lang="es-MX" sz="2400" dirty="0"/>
          </a:p>
        </p:txBody>
      </p:sp>
      <p:sp>
        <p:nvSpPr>
          <p:cNvPr id="8" name="CuadroTexto 7"/>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9" name="CuadroTexto 8"/>
          <p:cNvSpPr txBox="1"/>
          <p:nvPr/>
        </p:nvSpPr>
        <p:spPr>
          <a:xfrm>
            <a:off x="2223655" y="420255"/>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pic>
        <p:nvPicPr>
          <p:cNvPr id="10" name="Imagen 9"/>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42398696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74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6" name="CuadroTexto 5"/>
          <p:cNvSpPr txBox="1"/>
          <p:nvPr/>
        </p:nvSpPr>
        <p:spPr>
          <a:xfrm>
            <a:off x="8125691" y="449749"/>
            <a:ext cx="3761509" cy="461665"/>
          </a:xfrm>
          <a:prstGeom prst="rect">
            <a:avLst/>
          </a:prstGeom>
          <a:noFill/>
        </p:spPr>
        <p:txBody>
          <a:bodyPr wrap="square" rtlCol="0">
            <a:spAutoFit/>
          </a:bodyPr>
          <a:lstStyle/>
          <a:p>
            <a:r>
              <a:rPr lang="es-ES" sz="2400" b="1" dirty="0" smtClean="0">
                <a:effectLst>
                  <a:outerShdw blurRad="38100" dist="38100" dir="2700000" algn="tl">
                    <a:srgbClr val="000000">
                      <a:alpha val="43137"/>
                    </a:srgbClr>
                  </a:outerShdw>
                </a:effectLst>
              </a:rPr>
              <a:t>Carga de Información.</a:t>
            </a:r>
            <a:endParaRPr lang="es-MX" sz="2400" b="1" dirty="0">
              <a:effectLst>
                <a:outerShdw blurRad="38100" dist="38100" dir="2700000" algn="tl">
                  <a:srgbClr val="000000">
                    <a:alpha val="43137"/>
                  </a:srgbClr>
                </a:outerShdw>
              </a:effectLst>
            </a:endParaRPr>
          </a:p>
        </p:txBody>
      </p:sp>
      <p:sp>
        <p:nvSpPr>
          <p:cNvPr id="7" name="CuadroTexto 6"/>
          <p:cNvSpPr txBox="1"/>
          <p:nvPr/>
        </p:nvSpPr>
        <p:spPr>
          <a:xfrm>
            <a:off x="540327" y="1226127"/>
            <a:ext cx="11055927" cy="830997"/>
          </a:xfrm>
          <a:prstGeom prst="rect">
            <a:avLst/>
          </a:prstGeom>
          <a:noFill/>
        </p:spPr>
        <p:txBody>
          <a:bodyPr wrap="square" rtlCol="0">
            <a:spAutoFit/>
          </a:bodyPr>
          <a:lstStyle/>
          <a:p>
            <a:pPr marL="342900" indent="-342900">
              <a:buFont typeface="Arial" panose="020B0604020202020204" pitchFamily="34" charset="0"/>
              <a:buChar char="•"/>
            </a:pPr>
            <a:r>
              <a:rPr lang="es-ES" sz="2400" dirty="0" smtClean="0"/>
              <a:t>Realizada la carga de archivo se crea un registro que sirve de comprobación de la carga.</a:t>
            </a:r>
            <a:endParaRPr lang="es-MX" sz="2400" dirty="0"/>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6290" y="2216665"/>
            <a:ext cx="9144000" cy="2314575"/>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888" y="4907508"/>
            <a:ext cx="1657350" cy="971550"/>
          </a:xfrm>
          <a:prstGeom prst="rect">
            <a:avLst/>
          </a:prstGeom>
        </p:spPr>
      </p:pic>
      <p:cxnSp>
        <p:nvCxnSpPr>
          <p:cNvPr id="11" name="Conector recto de flecha 10"/>
          <p:cNvCxnSpPr/>
          <p:nvPr/>
        </p:nvCxnSpPr>
        <p:spPr>
          <a:xfrm>
            <a:off x="3387436" y="5393283"/>
            <a:ext cx="120534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CuadroTexto 11"/>
          <p:cNvSpPr txBox="1"/>
          <p:nvPr/>
        </p:nvSpPr>
        <p:spPr>
          <a:xfrm>
            <a:off x="4904508" y="4907508"/>
            <a:ext cx="6691745" cy="1631216"/>
          </a:xfrm>
          <a:prstGeom prst="rect">
            <a:avLst/>
          </a:prstGeom>
          <a:noFill/>
        </p:spPr>
        <p:txBody>
          <a:bodyPr wrap="square" rtlCol="0">
            <a:spAutoFit/>
          </a:bodyPr>
          <a:lstStyle/>
          <a:p>
            <a:r>
              <a:rPr lang="es-ES" sz="2000" dirty="0" smtClean="0"/>
              <a:t>la casilla </a:t>
            </a:r>
            <a:r>
              <a:rPr lang="es-ES" sz="2000" b="1" dirty="0" smtClean="0"/>
              <a:t>Estatus</a:t>
            </a:r>
            <a:r>
              <a:rPr lang="es-ES" sz="2000" dirty="0" smtClean="0"/>
              <a:t> indica el estado en el que esta el archivo cargado y pueden ser:</a:t>
            </a:r>
          </a:p>
          <a:p>
            <a:endParaRPr lang="es-ES" sz="2000" dirty="0" smtClean="0"/>
          </a:p>
          <a:p>
            <a:r>
              <a:rPr lang="es-ES" sz="2000" b="1" dirty="0" smtClean="0"/>
              <a:t>Recibido- Terminado- Procesando_- Error de carga- Copiad e información- Borrado de </a:t>
            </a:r>
            <a:r>
              <a:rPr lang="es-ES" sz="2000" b="1" dirty="0" err="1" smtClean="0"/>
              <a:t>informacion</a:t>
            </a:r>
            <a:endParaRPr lang="es-MX" sz="2000" b="1" dirty="0"/>
          </a:p>
        </p:txBody>
      </p:sp>
      <p:sp>
        <p:nvSpPr>
          <p:cNvPr id="13" name="CuadroTexto 12"/>
          <p:cNvSpPr txBox="1"/>
          <p:nvPr/>
        </p:nvSpPr>
        <p:spPr>
          <a:xfrm>
            <a:off x="2223655" y="420255"/>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pic>
        <p:nvPicPr>
          <p:cNvPr id="14" name="Imagen 13"/>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09094875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999"/>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1000" fill="hold"/>
                                        <p:tgtEl>
                                          <p:spTgt spid="12"/>
                                        </p:tgtEl>
                                        <p:attrNameLst>
                                          <p:attrName>ppt_x</p:attrName>
                                        </p:attrNameLst>
                                      </p:cBhvr>
                                      <p:tavLst>
                                        <p:tav tm="0">
                                          <p:val>
                                            <p:strVal val="#ppt_x"/>
                                          </p:val>
                                        </p:tav>
                                        <p:tav tm="100000">
                                          <p:val>
                                            <p:strVal val="#ppt_x"/>
                                          </p:val>
                                        </p:tav>
                                      </p:tavLst>
                                    </p:anim>
                                    <p:anim calcmode="lin" valueType="num">
                                      <p:cBhvr additive="base">
                                        <p:cTn id="2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8395855" y="343310"/>
            <a:ext cx="3796145" cy="461665"/>
          </a:xfrm>
          <a:prstGeom prst="rect">
            <a:avLst/>
          </a:prstGeom>
          <a:noFill/>
        </p:spPr>
        <p:txBody>
          <a:bodyPr wrap="square" rtlCol="0">
            <a:spAutoFit/>
          </a:bodyPr>
          <a:lstStyle/>
          <a:p>
            <a:r>
              <a:rPr lang="es-ES" sz="2400" b="1" dirty="0" smtClean="0">
                <a:effectLst>
                  <a:outerShdw blurRad="38100" dist="38100" dir="2700000" algn="tl">
                    <a:srgbClr val="000000">
                      <a:alpha val="43137"/>
                    </a:srgbClr>
                  </a:outerShdw>
                </a:effectLst>
              </a:rPr>
              <a:t>Carga de Información.</a:t>
            </a:r>
            <a:endParaRPr lang="es-MX" sz="2400" b="1" dirty="0">
              <a:effectLst>
                <a:outerShdw blurRad="38100" dist="38100" dir="2700000" algn="tl">
                  <a:srgbClr val="000000">
                    <a:alpha val="43137"/>
                  </a:srgbClr>
                </a:outerShdw>
              </a:effectLst>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3388" y="1201518"/>
            <a:ext cx="9612023" cy="1829667"/>
          </a:xfrm>
          <a:prstGeom prst="rect">
            <a:avLst/>
          </a:prstGeom>
        </p:spPr>
      </p:pic>
      <p:sp>
        <p:nvSpPr>
          <p:cNvPr id="8" name="Flecha izquierda y arriba 7"/>
          <p:cNvSpPr/>
          <p:nvPr/>
        </p:nvSpPr>
        <p:spPr>
          <a:xfrm>
            <a:off x="7287490" y="3104562"/>
            <a:ext cx="3006437" cy="1599333"/>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p:cNvSpPr txBox="1"/>
          <p:nvPr/>
        </p:nvSpPr>
        <p:spPr>
          <a:xfrm>
            <a:off x="7723908" y="4987636"/>
            <a:ext cx="4163292" cy="646331"/>
          </a:xfrm>
          <a:prstGeom prst="rect">
            <a:avLst/>
          </a:prstGeom>
          <a:noFill/>
        </p:spPr>
        <p:txBody>
          <a:bodyPr wrap="square" rtlCol="0">
            <a:spAutoFit/>
          </a:bodyPr>
          <a:lstStyle/>
          <a:p>
            <a:r>
              <a:rPr lang="es-ES" b="1" dirty="0" smtClean="0"/>
              <a:t>Ver detalle: </a:t>
            </a:r>
            <a:r>
              <a:rPr lang="es-ES" dirty="0" smtClean="0"/>
              <a:t> Este arroja un listado de registros cargados.</a:t>
            </a:r>
            <a:endParaRPr lang="es-MX" b="1" dirty="0"/>
          </a:p>
        </p:txBody>
      </p:sp>
      <p:sp>
        <p:nvSpPr>
          <p:cNvPr id="11" name="CuadroTexto 10"/>
          <p:cNvSpPr txBox="1"/>
          <p:nvPr/>
        </p:nvSpPr>
        <p:spPr>
          <a:xfrm>
            <a:off x="2223655" y="420255"/>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12" name="CuadroTexto 11"/>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3388" y="3358383"/>
            <a:ext cx="4859841" cy="2569745"/>
          </a:xfrm>
          <a:prstGeom prst="rect">
            <a:avLst/>
          </a:prstGeom>
        </p:spPr>
      </p:pic>
      <p:pic>
        <p:nvPicPr>
          <p:cNvPr id="13" name="Imagen 12"/>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80531703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24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8098971" y="213792"/>
            <a:ext cx="3871357" cy="461665"/>
          </a:xfrm>
          <a:prstGeom prst="rect">
            <a:avLst/>
          </a:prstGeom>
          <a:noFill/>
        </p:spPr>
        <p:txBody>
          <a:bodyPr wrap="square" rtlCol="0">
            <a:spAutoFit/>
          </a:bodyPr>
          <a:lstStyle/>
          <a:p>
            <a:r>
              <a:rPr lang="es-ES" sz="2400" b="1" dirty="0" smtClean="0">
                <a:effectLst>
                  <a:outerShdw blurRad="38100" dist="38100" dir="2700000" algn="tl">
                    <a:srgbClr val="000000">
                      <a:alpha val="43137"/>
                    </a:srgbClr>
                  </a:outerShdw>
                </a:effectLst>
              </a:rPr>
              <a:t>Carga de Información.</a:t>
            </a:r>
            <a:endParaRPr lang="es-MX" sz="2400" b="1" dirty="0">
              <a:effectLst>
                <a:outerShdw blurRad="38100" dist="38100" dir="2700000" algn="tl">
                  <a:srgbClr val="000000">
                    <a:alpha val="43137"/>
                  </a:srgbClr>
                </a:outerShdw>
              </a:effectLst>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0527" y="1023458"/>
            <a:ext cx="9819842" cy="1590768"/>
          </a:xfrm>
          <a:prstGeom prst="rect">
            <a:avLst/>
          </a:prstGeom>
        </p:spPr>
      </p:pic>
      <p:sp>
        <p:nvSpPr>
          <p:cNvPr id="7" name="Flecha izquierda y arriba 6"/>
          <p:cNvSpPr/>
          <p:nvPr/>
        </p:nvSpPr>
        <p:spPr>
          <a:xfrm>
            <a:off x="4904509" y="2734633"/>
            <a:ext cx="6712527" cy="128847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291" y="2720568"/>
            <a:ext cx="4377766" cy="3645385"/>
          </a:xfrm>
          <a:prstGeom prst="rect">
            <a:avLst/>
          </a:prstGeom>
        </p:spPr>
      </p:pic>
      <p:sp>
        <p:nvSpPr>
          <p:cNvPr id="9" name="CuadroTexto 8"/>
          <p:cNvSpPr txBox="1"/>
          <p:nvPr/>
        </p:nvSpPr>
        <p:spPr>
          <a:xfrm>
            <a:off x="9414163" y="4023105"/>
            <a:ext cx="2546205" cy="1938992"/>
          </a:xfrm>
          <a:prstGeom prst="rect">
            <a:avLst/>
          </a:prstGeom>
          <a:noFill/>
        </p:spPr>
        <p:txBody>
          <a:bodyPr wrap="square" rtlCol="0">
            <a:spAutoFit/>
          </a:bodyPr>
          <a:lstStyle/>
          <a:p>
            <a:r>
              <a:rPr lang="es-ES" sz="2400" dirty="0" smtClean="0"/>
              <a:t>Este campo descarga el </a:t>
            </a:r>
            <a:r>
              <a:rPr lang="es-ES" sz="2400" b="1" dirty="0" smtClean="0"/>
              <a:t>Comprobante de procesamiento.</a:t>
            </a:r>
            <a:endParaRPr lang="es-MX" sz="2400" dirty="0"/>
          </a:p>
        </p:txBody>
      </p:sp>
      <p:sp>
        <p:nvSpPr>
          <p:cNvPr id="10" name="Flecha abajo 9"/>
          <p:cNvSpPr/>
          <p:nvPr/>
        </p:nvSpPr>
        <p:spPr>
          <a:xfrm>
            <a:off x="5431120" y="3654308"/>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p:cNvSpPr txBox="1"/>
          <p:nvPr/>
        </p:nvSpPr>
        <p:spPr>
          <a:xfrm>
            <a:off x="4904509" y="4992601"/>
            <a:ext cx="3719946" cy="1569660"/>
          </a:xfrm>
          <a:prstGeom prst="rect">
            <a:avLst/>
          </a:prstGeom>
          <a:noFill/>
        </p:spPr>
        <p:txBody>
          <a:bodyPr wrap="square" rtlCol="0">
            <a:spAutoFit/>
          </a:bodyPr>
          <a:lstStyle/>
          <a:p>
            <a:r>
              <a:rPr lang="es-ES" sz="2400" dirty="0" smtClean="0"/>
              <a:t>En la esquina superior derecha del comprobante esta el </a:t>
            </a:r>
            <a:r>
              <a:rPr lang="es-ES" sz="2400" b="1" dirty="0" smtClean="0"/>
              <a:t>Registro de carga.</a:t>
            </a:r>
            <a:endParaRPr lang="es-MX" sz="2400" dirty="0"/>
          </a:p>
        </p:txBody>
      </p:sp>
      <p:sp>
        <p:nvSpPr>
          <p:cNvPr id="12" name="CuadroTexto 11"/>
          <p:cNvSpPr txBox="1"/>
          <p:nvPr/>
        </p:nvSpPr>
        <p:spPr>
          <a:xfrm>
            <a:off x="2130568" y="248074"/>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13" name="CuadroTexto 12"/>
          <p:cNvSpPr txBox="1"/>
          <p:nvPr/>
        </p:nvSpPr>
        <p:spPr>
          <a:xfrm>
            <a:off x="311727" y="6460663"/>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14" name="Imagen 13"/>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25284273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249"/>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3" name="CuadroTexto 2"/>
          <p:cNvSpPr txBox="1"/>
          <p:nvPr/>
        </p:nvSpPr>
        <p:spPr>
          <a:xfrm>
            <a:off x="2418348" y="2153652"/>
            <a:ext cx="7206916" cy="1569660"/>
          </a:xfrm>
          <a:prstGeom prst="rect">
            <a:avLst/>
          </a:prstGeom>
          <a:noFill/>
        </p:spPr>
        <p:txBody>
          <a:bodyPr wrap="square" rtlCol="0">
            <a:spAutoFit/>
          </a:bodyPr>
          <a:lstStyle/>
          <a:p>
            <a:pPr algn="ctr"/>
            <a:r>
              <a:rPr lang="es-MX" sz="4800" b="1" dirty="0"/>
              <a:t>4</a:t>
            </a:r>
            <a:r>
              <a:rPr lang="es-MX" sz="4800" b="1" dirty="0" smtClean="0"/>
              <a:t>.- ADMINISTRACION DE INFORMACIÓN EN PNT</a:t>
            </a:r>
            <a:endParaRPr lang="es-MX" sz="4800" b="1" dirty="0"/>
          </a:p>
        </p:txBody>
      </p:sp>
    </p:spTree>
    <p:extLst>
      <p:ext uri="{BB962C8B-B14F-4D97-AF65-F5344CB8AC3E}">
        <p14:creationId xmlns:p14="http://schemas.microsoft.com/office/powerpoint/2010/main" val="2254994223"/>
      </p:ext>
    </p:extLst>
  </p:cSld>
  <p:clrMapOvr>
    <a:masterClrMapping/>
  </p:clrMapOvr>
  <p:transition spd="slow">
    <p:circl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113" y="3236376"/>
            <a:ext cx="10515600" cy="2581275"/>
          </a:xfrm>
          <a:prstGeom prst="rect">
            <a:avLst/>
          </a:prstGeom>
        </p:spPr>
      </p:pic>
      <p:sp>
        <p:nvSpPr>
          <p:cNvPr id="5" name="CuadroTexto 4"/>
          <p:cNvSpPr txBox="1"/>
          <p:nvPr/>
        </p:nvSpPr>
        <p:spPr>
          <a:xfrm>
            <a:off x="2223655" y="420255"/>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6" name="CuadroTexto 5"/>
          <p:cNvSpPr txBox="1"/>
          <p:nvPr/>
        </p:nvSpPr>
        <p:spPr>
          <a:xfrm>
            <a:off x="3477398" y="1142839"/>
            <a:ext cx="5143500" cy="461665"/>
          </a:xfrm>
          <a:prstGeom prst="rect">
            <a:avLst/>
          </a:prstGeom>
          <a:noFill/>
        </p:spPr>
        <p:txBody>
          <a:bodyPr wrap="square" rtlCol="0">
            <a:spAutoFit/>
          </a:bodyPr>
          <a:lstStyle/>
          <a:p>
            <a:r>
              <a:rPr lang="es-ES" sz="2400" b="1" dirty="0" smtClean="0"/>
              <a:t>Administración de Información</a:t>
            </a:r>
            <a:endParaRPr lang="es-MX" sz="2400" b="1" dirty="0"/>
          </a:p>
        </p:txBody>
      </p:sp>
      <p:sp>
        <p:nvSpPr>
          <p:cNvPr id="8" name="Flecha izquierda 7"/>
          <p:cNvSpPr/>
          <p:nvPr/>
        </p:nvSpPr>
        <p:spPr>
          <a:xfrm>
            <a:off x="3224461" y="5192737"/>
            <a:ext cx="505875" cy="43449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p:cNvSpPr txBox="1"/>
          <p:nvPr/>
        </p:nvSpPr>
        <p:spPr>
          <a:xfrm>
            <a:off x="3862137" y="5040207"/>
            <a:ext cx="3356810" cy="646331"/>
          </a:xfrm>
          <a:prstGeom prst="rect">
            <a:avLst/>
          </a:prstGeom>
          <a:noFill/>
        </p:spPr>
        <p:txBody>
          <a:bodyPr wrap="square" rtlCol="0">
            <a:spAutoFit/>
          </a:bodyPr>
          <a:lstStyle/>
          <a:p>
            <a:r>
              <a:rPr lang="es-ES" dirty="0" smtClean="0"/>
              <a:t>Del catalogo seleccione la Fracción</a:t>
            </a:r>
            <a:endParaRPr lang="es-MX" dirty="0"/>
          </a:p>
        </p:txBody>
      </p:sp>
      <p:sp>
        <p:nvSpPr>
          <p:cNvPr id="10" name="Flecha arriba 9"/>
          <p:cNvSpPr/>
          <p:nvPr/>
        </p:nvSpPr>
        <p:spPr>
          <a:xfrm>
            <a:off x="9200877" y="4030306"/>
            <a:ext cx="581891" cy="7564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p:cNvSpPr txBox="1"/>
          <p:nvPr/>
        </p:nvSpPr>
        <p:spPr>
          <a:xfrm>
            <a:off x="7695017" y="4948275"/>
            <a:ext cx="3910445" cy="707886"/>
          </a:xfrm>
          <a:prstGeom prst="rect">
            <a:avLst/>
          </a:prstGeom>
          <a:noFill/>
        </p:spPr>
        <p:txBody>
          <a:bodyPr wrap="square" rtlCol="0">
            <a:spAutoFit/>
          </a:bodyPr>
          <a:lstStyle/>
          <a:p>
            <a:r>
              <a:rPr lang="es-ES" sz="2000" dirty="0" smtClean="0"/>
              <a:t>Se selecciona la </a:t>
            </a:r>
            <a:r>
              <a:rPr lang="es-ES" dirty="0" smtClean="0"/>
              <a:t>Normatividad</a:t>
            </a:r>
            <a:r>
              <a:rPr lang="es-ES" sz="2000" dirty="0" smtClean="0"/>
              <a:t> aplicable y </a:t>
            </a:r>
            <a:r>
              <a:rPr lang="es-ES" sz="2000" dirty="0" err="1" smtClean="0"/>
              <a:t>clickea</a:t>
            </a:r>
            <a:r>
              <a:rPr lang="es-ES" sz="2000" dirty="0" smtClean="0"/>
              <a:t> buscar.</a:t>
            </a:r>
            <a:endParaRPr lang="es-MX" sz="2000" dirty="0"/>
          </a:p>
        </p:txBody>
      </p:sp>
      <p:sp>
        <p:nvSpPr>
          <p:cNvPr id="12" name="CuadroTexto 11"/>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2" name="CuadroTexto 1"/>
          <p:cNvSpPr txBox="1"/>
          <p:nvPr/>
        </p:nvSpPr>
        <p:spPr>
          <a:xfrm>
            <a:off x="1281911" y="1916081"/>
            <a:ext cx="9005089" cy="923330"/>
          </a:xfrm>
          <a:prstGeom prst="rect">
            <a:avLst/>
          </a:prstGeom>
          <a:noFill/>
        </p:spPr>
        <p:txBody>
          <a:bodyPr wrap="square" rtlCol="0">
            <a:spAutoFit/>
          </a:bodyPr>
          <a:lstStyle/>
          <a:p>
            <a:r>
              <a:rPr lang="es-MX" dirty="0" smtClean="0"/>
              <a:t>Al elegir este menú visualizamos la información que contiene la fracción elegida en la PNT, además que mediante esta opción podemos realizar las acciones de baja, cambio o borrado de información. </a:t>
            </a:r>
            <a:endParaRPr lang="es-MX" dirty="0"/>
          </a:p>
        </p:txBody>
      </p:sp>
      <p:pic>
        <p:nvPicPr>
          <p:cNvPr id="13" name="Imagen 12"/>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400953430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249"/>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srcRect/>
          <a:stretch>
            <a:fillRect/>
          </a:stretch>
        </p:blipFill>
        <p:spPr bwMode="auto">
          <a:xfrm>
            <a:off x="2223655" y="1833418"/>
            <a:ext cx="9070109" cy="1574800"/>
          </a:xfrm>
          <a:prstGeom prst="rect">
            <a:avLst/>
          </a:prstGeom>
          <a:noFill/>
        </p:spPr>
      </p:pic>
      <p:sp>
        <p:nvSpPr>
          <p:cNvPr id="7" name="Flecha abajo 6"/>
          <p:cNvSpPr/>
          <p:nvPr/>
        </p:nvSpPr>
        <p:spPr>
          <a:xfrm>
            <a:off x="4073237" y="3094711"/>
            <a:ext cx="685799" cy="11014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Flecha abajo 7"/>
          <p:cNvSpPr/>
          <p:nvPr/>
        </p:nvSpPr>
        <p:spPr>
          <a:xfrm>
            <a:off x="5070763" y="3073929"/>
            <a:ext cx="623455" cy="11222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p:cNvSpPr txBox="1"/>
          <p:nvPr/>
        </p:nvSpPr>
        <p:spPr>
          <a:xfrm>
            <a:off x="1246908" y="4523187"/>
            <a:ext cx="3823855" cy="1631216"/>
          </a:xfrm>
          <a:prstGeom prst="rect">
            <a:avLst/>
          </a:prstGeom>
          <a:noFill/>
        </p:spPr>
        <p:txBody>
          <a:bodyPr wrap="square" rtlCol="0">
            <a:spAutoFit/>
          </a:bodyPr>
          <a:lstStyle/>
          <a:p>
            <a:r>
              <a:rPr lang="es-ES" sz="2000" dirty="0" smtClean="0"/>
              <a:t>Remueve la información recuperada de un búsqueda es una opción de presentación, no borra información del SIPOT.</a:t>
            </a:r>
            <a:endParaRPr lang="es-MX" sz="2000" dirty="0"/>
          </a:p>
        </p:txBody>
      </p:sp>
      <p:sp>
        <p:nvSpPr>
          <p:cNvPr id="10" name="CuadroTexto 9"/>
          <p:cNvSpPr txBox="1"/>
          <p:nvPr/>
        </p:nvSpPr>
        <p:spPr>
          <a:xfrm>
            <a:off x="5070763" y="4421271"/>
            <a:ext cx="4405745" cy="1631216"/>
          </a:xfrm>
          <a:prstGeom prst="rect">
            <a:avLst/>
          </a:prstGeom>
          <a:noFill/>
        </p:spPr>
        <p:txBody>
          <a:bodyPr wrap="square" rtlCol="0">
            <a:spAutoFit/>
          </a:bodyPr>
          <a:lstStyle/>
          <a:p>
            <a:r>
              <a:rPr lang="es-ES" sz="2000" dirty="0" smtClean="0"/>
              <a:t>Búsqueda de información derivada de los campos de “</a:t>
            </a:r>
            <a:r>
              <a:rPr lang="es-ES" sz="2000" b="1" dirty="0" smtClean="0"/>
              <a:t>FILTROS AVANZADOS</a:t>
            </a:r>
            <a:r>
              <a:rPr lang="es-ES" sz="2000" dirty="0" smtClean="0"/>
              <a:t>”. Para obtener todos los registros, no  llenará ningún campo de “</a:t>
            </a:r>
            <a:r>
              <a:rPr lang="es-ES" sz="2000" b="1" dirty="0" smtClean="0"/>
              <a:t>FILTROS AVANZADOS</a:t>
            </a:r>
            <a:r>
              <a:rPr lang="es-ES" sz="2000" dirty="0" smtClean="0"/>
              <a:t>”.</a:t>
            </a:r>
            <a:endParaRPr lang="es-MX" sz="2000" dirty="0"/>
          </a:p>
        </p:txBody>
      </p:sp>
      <p:sp>
        <p:nvSpPr>
          <p:cNvPr id="11" name="CuadroTexto 10"/>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12" name="CuadroTexto 11"/>
          <p:cNvSpPr txBox="1"/>
          <p:nvPr/>
        </p:nvSpPr>
        <p:spPr>
          <a:xfrm>
            <a:off x="3751117" y="1208233"/>
            <a:ext cx="5143500" cy="461665"/>
          </a:xfrm>
          <a:prstGeom prst="rect">
            <a:avLst/>
          </a:prstGeom>
          <a:noFill/>
        </p:spPr>
        <p:txBody>
          <a:bodyPr wrap="square" rtlCol="0">
            <a:spAutoFit/>
          </a:bodyPr>
          <a:lstStyle/>
          <a:p>
            <a:r>
              <a:rPr lang="es-ES" sz="2400" b="1" dirty="0" smtClean="0"/>
              <a:t>Administración de Información</a:t>
            </a:r>
            <a:endParaRPr lang="es-MX" sz="2400" b="1" dirty="0"/>
          </a:p>
        </p:txBody>
      </p:sp>
      <p:sp>
        <p:nvSpPr>
          <p:cNvPr id="13" name="CuadroTexto 12"/>
          <p:cNvSpPr txBox="1"/>
          <p:nvPr/>
        </p:nvSpPr>
        <p:spPr>
          <a:xfrm>
            <a:off x="353291" y="6360263"/>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14" name="Imagen 13"/>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53103781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23655" y="420255"/>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pic>
        <p:nvPicPr>
          <p:cNvPr id="6" name="Picture 3"/>
          <p:cNvPicPr>
            <a:picLocks noChangeAspect="1" noChangeArrowheads="1"/>
          </p:cNvPicPr>
          <p:nvPr/>
        </p:nvPicPr>
        <p:blipFill>
          <a:blip r:embed="rId2"/>
          <a:srcRect/>
          <a:stretch>
            <a:fillRect/>
          </a:stretch>
        </p:blipFill>
        <p:spPr bwMode="auto">
          <a:xfrm>
            <a:off x="542058" y="2147800"/>
            <a:ext cx="10680123" cy="1198073"/>
          </a:xfrm>
          <a:prstGeom prst="rect">
            <a:avLst/>
          </a:prstGeom>
          <a:noFill/>
        </p:spPr>
      </p:pic>
      <p:sp>
        <p:nvSpPr>
          <p:cNvPr id="9" name="CuadroTexto 8"/>
          <p:cNvSpPr txBox="1"/>
          <p:nvPr/>
        </p:nvSpPr>
        <p:spPr>
          <a:xfrm>
            <a:off x="3816928" y="1224470"/>
            <a:ext cx="7855527" cy="646331"/>
          </a:xfrm>
          <a:prstGeom prst="rect">
            <a:avLst/>
          </a:prstGeom>
          <a:noFill/>
        </p:spPr>
        <p:txBody>
          <a:bodyPr wrap="square" rtlCol="0">
            <a:spAutoFit/>
          </a:bodyPr>
          <a:lstStyle/>
          <a:p>
            <a:r>
              <a:rPr lang="es-ES" dirty="0" smtClean="0"/>
              <a:t>Permiten buscar información dentro del formato con criterios específicos</a:t>
            </a:r>
            <a:r>
              <a:rPr lang="es-ES" dirty="0"/>
              <a:t>.</a:t>
            </a:r>
            <a:endParaRPr lang="es-MX" dirty="0"/>
          </a:p>
        </p:txBody>
      </p:sp>
      <p:sp>
        <p:nvSpPr>
          <p:cNvPr id="10" name="Flecha derecha 9"/>
          <p:cNvSpPr/>
          <p:nvPr/>
        </p:nvSpPr>
        <p:spPr>
          <a:xfrm>
            <a:off x="5185549" y="4082167"/>
            <a:ext cx="1143000" cy="1578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p:cNvSpPr txBox="1"/>
          <p:nvPr/>
        </p:nvSpPr>
        <p:spPr>
          <a:xfrm>
            <a:off x="6601690" y="3673366"/>
            <a:ext cx="4204854" cy="1323439"/>
          </a:xfrm>
          <a:prstGeom prst="rect">
            <a:avLst/>
          </a:prstGeom>
          <a:noFill/>
        </p:spPr>
        <p:txBody>
          <a:bodyPr wrap="square" rtlCol="0">
            <a:spAutoFit/>
          </a:bodyPr>
          <a:lstStyle/>
          <a:p>
            <a:r>
              <a:rPr lang="es-ES" sz="2000" dirty="0" smtClean="0"/>
              <a:t>La información de los “contenida en los formatos”, ayuda para la búsqueda de información especifica.</a:t>
            </a:r>
            <a:endParaRPr lang="es-MX" sz="2000" dirty="0"/>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45" y="3547286"/>
            <a:ext cx="4392863" cy="2895078"/>
          </a:xfrm>
          <a:prstGeom prst="rect">
            <a:avLst/>
          </a:prstGeom>
        </p:spPr>
      </p:pic>
      <p:sp>
        <p:nvSpPr>
          <p:cNvPr id="13" name="CuadroTexto 12"/>
          <p:cNvSpPr txBox="1"/>
          <p:nvPr/>
        </p:nvSpPr>
        <p:spPr>
          <a:xfrm>
            <a:off x="436902" y="6473946"/>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14" name="Imagen 13"/>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204996603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249"/>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pic>
        <p:nvPicPr>
          <p:cNvPr id="6" name="Picture 3"/>
          <p:cNvPicPr>
            <a:picLocks noChangeAspect="1" noChangeArrowheads="1"/>
          </p:cNvPicPr>
          <p:nvPr/>
        </p:nvPicPr>
        <p:blipFill>
          <a:blip r:embed="rId2"/>
          <a:srcRect/>
          <a:stretch>
            <a:fillRect/>
          </a:stretch>
        </p:blipFill>
        <p:spPr bwMode="auto">
          <a:xfrm>
            <a:off x="987135" y="2400086"/>
            <a:ext cx="9156700" cy="1333500"/>
          </a:xfrm>
          <a:prstGeom prst="rect">
            <a:avLst/>
          </a:prstGeom>
          <a:noFill/>
        </p:spPr>
      </p:pic>
      <p:sp>
        <p:nvSpPr>
          <p:cNvPr id="7" name="Flecha abajo 6"/>
          <p:cNvSpPr/>
          <p:nvPr/>
        </p:nvSpPr>
        <p:spPr>
          <a:xfrm>
            <a:off x="5320145" y="3646995"/>
            <a:ext cx="852054" cy="5495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p:cNvSpPr txBox="1"/>
          <p:nvPr/>
        </p:nvSpPr>
        <p:spPr>
          <a:xfrm>
            <a:off x="3539257" y="4111122"/>
            <a:ext cx="4384964" cy="1323439"/>
          </a:xfrm>
          <a:prstGeom prst="rect">
            <a:avLst/>
          </a:prstGeom>
          <a:noFill/>
        </p:spPr>
        <p:txBody>
          <a:bodyPr wrap="square" rtlCol="0">
            <a:spAutoFit/>
          </a:bodyPr>
          <a:lstStyle/>
          <a:p>
            <a:r>
              <a:rPr lang="es-ES" sz="2000" dirty="0" smtClean="0"/>
              <a:t>Este campo se activa al seleccionar una celda de los resultados de los registros filtrados y permite borrar esa celda.</a:t>
            </a:r>
            <a:endParaRPr lang="es-MX" sz="2000" dirty="0"/>
          </a:p>
        </p:txBody>
      </p:sp>
      <p:sp>
        <p:nvSpPr>
          <p:cNvPr id="9" name="CuadroTexto 8"/>
          <p:cNvSpPr txBox="1"/>
          <p:nvPr/>
        </p:nvSpPr>
        <p:spPr>
          <a:xfrm>
            <a:off x="3730336" y="1475509"/>
            <a:ext cx="5143500" cy="461665"/>
          </a:xfrm>
          <a:prstGeom prst="rect">
            <a:avLst/>
          </a:prstGeom>
          <a:noFill/>
        </p:spPr>
        <p:txBody>
          <a:bodyPr wrap="square" rtlCol="0">
            <a:spAutoFit/>
          </a:bodyPr>
          <a:lstStyle/>
          <a:p>
            <a:r>
              <a:rPr lang="es-ES" sz="2400" b="1" dirty="0" smtClean="0"/>
              <a:t>Administración de Información</a:t>
            </a:r>
            <a:endParaRPr lang="es-MX" sz="2400" b="1" dirty="0"/>
          </a:p>
        </p:txBody>
      </p:sp>
      <p:sp>
        <p:nvSpPr>
          <p:cNvPr id="10" name="CuadroTexto 9"/>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11" name="Imagen 10"/>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41517792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3" name="CuadroTexto 2"/>
          <p:cNvSpPr txBox="1"/>
          <p:nvPr/>
        </p:nvSpPr>
        <p:spPr>
          <a:xfrm>
            <a:off x="2418348" y="2153652"/>
            <a:ext cx="7206916" cy="1569660"/>
          </a:xfrm>
          <a:prstGeom prst="rect">
            <a:avLst/>
          </a:prstGeom>
          <a:noFill/>
        </p:spPr>
        <p:txBody>
          <a:bodyPr wrap="square" rtlCol="0">
            <a:spAutoFit/>
          </a:bodyPr>
          <a:lstStyle/>
          <a:p>
            <a:pPr algn="ctr"/>
            <a:r>
              <a:rPr lang="es-MX" sz="4800" b="1" dirty="0"/>
              <a:t>4</a:t>
            </a:r>
            <a:r>
              <a:rPr lang="es-MX" sz="4800" b="1" dirty="0" smtClean="0"/>
              <a:t>.1- BAJA DE INFORMACIÓN EN PNT</a:t>
            </a:r>
            <a:endParaRPr lang="es-MX" sz="4800" b="1" dirty="0"/>
          </a:p>
        </p:txBody>
      </p:sp>
    </p:spTree>
    <p:extLst>
      <p:ext uri="{BB962C8B-B14F-4D97-AF65-F5344CB8AC3E}">
        <p14:creationId xmlns:p14="http://schemas.microsoft.com/office/powerpoint/2010/main" val="3360635474"/>
      </p:ext>
    </p:extLst>
  </p:cSld>
  <p:clrMapOvr>
    <a:masterClrMapping/>
  </p:clrMapOvr>
  <p:transition spd="slow">
    <p:circl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223655" y="420255"/>
            <a:ext cx="4405745" cy="677108"/>
          </a:xfrm>
          <a:prstGeom prst="rect">
            <a:avLst/>
          </a:prstGeom>
          <a:noFill/>
        </p:spPr>
        <p:txBody>
          <a:bodyPr wrap="square" rtlCol="0">
            <a:spAutoFit/>
          </a:bodyPr>
          <a:lstStyle/>
          <a:p>
            <a:r>
              <a:rPr lang="es-ES" sz="2000" b="1" dirty="0" smtClean="0"/>
              <a:t>Responsable: Unidad </a:t>
            </a:r>
            <a:r>
              <a:rPr lang="es-ES" b="1" dirty="0" smtClean="0"/>
              <a:t>Administrativa</a:t>
            </a:r>
            <a:endParaRPr lang="es-MX" sz="2000" b="1" dirty="0"/>
          </a:p>
        </p:txBody>
      </p:sp>
      <p:sp>
        <p:nvSpPr>
          <p:cNvPr id="5" name="CuadroTexto 4"/>
          <p:cNvSpPr txBox="1"/>
          <p:nvPr/>
        </p:nvSpPr>
        <p:spPr>
          <a:xfrm>
            <a:off x="8111440" y="297144"/>
            <a:ext cx="3719946" cy="461665"/>
          </a:xfrm>
          <a:prstGeom prst="rect">
            <a:avLst/>
          </a:prstGeom>
          <a:noFill/>
        </p:spPr>
        <p:txBody>
          <a:bodyPr wrap="square" rtlCol="0">
            <a:spAutoFit/>
          </a:bodyPr>
          <a:lstStyle/>
          <a:p>
            <a:r>
              <a:rPr lang="es-ES" sz="2400" b="1" dirty="0" smtClean="0"/>
              <a:t>Baja de información</a:t>
            </a:r>
            <a:endParaRPr lang="es-MX" sz="2400" b="1" dirty="0"/>
          </a:p>
        </p:txBody>
      </p:sp>
      <p:sp>
        <p:nvSpPr>
          <p:cNvPr id="7" name="CuadroTexto 6"/>
          <p:cNvSpPr txBox="1"/>
          <p:nvPr/>
        </p:nvSpPr>
        <p:spPr>
          <a:xfrm>
            <a:off x="2223655" y="1297417"/>
            <a:ext cx="7873934" cy="1477328"/>
          </a:xfrm>
          <a:prstGeom prst="rect">
            <a:avLst/>
          </a:prstGeom>
          <a:noFill/>
        </p:spPr>
        <p:txBody>
          <a:bodyPr wrap="square" rtlCol="0">
            <a:spAutoFit/>
          </a:bodyPr>
          <a:lstStyle/>
          <a:p>
            <a:r>
              <a:rPr lang="es-MX" dirty="0" smtClean="0"/>
              <a:t>Este procedimiento se usa para eliminar registros previamente cargados en PNT, es útil cuando se desea eliminar de un Ejercicio alguna información, una vez vencido el Plazo de Conservación que establece la Tabla de Actualización y Conservación de la Información</a:t>
            </a:r>
            <a:endParaRPr lang="es-MX" dirty="0"/>
          </a:p>
        </p:txBody>
      </p:sp>
      <p:sp>
        <p:nvSpPr>
          <p:cNvPr id="8" name="CuadroTexto 7"/>
          <p:cNvSpPr txBox="1"/>
          <p:nvPr/>
        </p:nvSpPr>
        <p:spPr>
          <a:xfrm>
            <a:off x="2223655" y="2774745"/>
            <a:ext cx="7873934" cy="646331"/>
          </a:xfrm>
          <a:prstGeom prst="rect">
            <a:avLst/>
          </a:prstGeom>
          <a:noFill/>
        </p:spPr>
        <p:txBody>
          <a:bodyPr wrap="square" rtlCol="0">
            <a:spAutoFit/>
          </a:bodyPr>
          <a:lstStyle/>
          <a:p>
            <a:r>
              <a:rPr lang="es-MX" dirty="0" smtClean="0"/>
              <a:t>Seleccionar la opción Carga de Información/Administración de la información del menú del sistema:</a:t>
            </a:r>
            <a:endParaRPr lang="es-MX" dirty="0"/>
          </a:p>
        </p:txBody>
      </p:sp>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8373" y="4045016"/>
            <a:ext cx="5393067" cy="1521696"/>
          </a:xfrm>
          <a:prstGeom prst="rect">
            <a:avLst/>
          </a:prstGeom>
        </p:spPr>
      </p:pic>
      <p:pic>
        <p:nvPicPr>
          <p:cNvPr id="9" name="Imagen 8"/>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67883082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24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9454" y="1392382"/>
            <a:ext cx="9007314" cy="4010891"/>
          </a:xfrm>
          <a:prstGeom prst="rect">
            <a:avLst/>
          </a:prstGeom>
        </p:spPr>
      </p:pic>
      <p:sp>
        <p:nvSpPr>
          <p:cNvPr id="7" name="CuadroTexto 6"/>
          <p:cNvSpPr txBox="1"/>
          <p:nvPr/>
        </p:nvSpPr>
        <p:spPr>
          <a:xfrm>
            <a:off x="8255131" y="420253"/>
            <a:ext cx="3719946" cy="461665"/>
          </a:xfrm>
          <a:prstGeom prst="rect">
            <a:avLst/>
          </a:prstGeom>
          <a:noFill/>
        </p:spPr>
        <p:txBody>
          <a:bodyPr wrap="square" rtlCol="0">
            <a:spAutoFit/>
          </a:bodyPr>
          <a:lstStyle/>
          <a:p>
            <a:r>
              <a:rPr lang="es-ES" sz="2400" b="1" dirty="0" smtClean="0"/>
              <a:t>Baja de información</a:t>
            </a:r>
            <a:endParaRPr lang="es-MX" sz="2400" b="1" dirty="0"/>
          </a:p>
        </p:txBody>
      </p:sp>
      <p:sp>
        <p:nvSpPr>
          <p:cNvPr id="8" name="CuadroTexto 7"/>
          <p:cNvSpPr txBox="1"/>
          <p:nvPr/>
        </p:nvSpPr>
        <p:spPr>
          <a:xfrm>
            <a:off x="114297" y="1507989"/>
            <a:ext cx="2992583" cy="3785652"/>
          </a:xfrm>
          <a:prstGeom prst="rect">
            <a:avLst/>
          </a:prstGeom>
          <a:noFill/>
        </p:spPr>
        <p:txBody>
          <a:bodyPr wrap="square" rtlCol="0">
            <a:spAutoFit/>
          </a:bodyPr>
          <a:lstStyle/>
          <a:p>
            <a:r>
              <a:rPr lang="es-ES" sz="2000" dirty="0" smtClean="0"/>
              <a:t>Para realizar la </a:t>
            </a:r>
            <a:r>
              <a:rPr lang="es-ES" sz="2000" b="1" dirty="0" smtClean="0"/>
              <a:t>BAJA </a:t>
            </a:r>
            <a:r>
              <a:rPr lang="es-ES" sz="2000" dirty="0" smtClean="0"/>
              <a:t>de información se deberá descargar previamente el formato que contiene la información que se dará de baja y dejar en dicho formato únicamente los registros que se pretenden dar de baja.</a:t>
            </a:r>
            <a:endParaRPr lang="es-MX" sz="2000" dirty="0"/>
          </a:p>
        </p:txBody>
      </p:sp>
      <p:sp>
        <p:nvSpPr>
          <p:cNvPr id="9" name="CuadroTexto 8"/>
          <p:cNvSpPr txBox="1"/>
          <p:nvPr/>
        </p:nvSpPr>
        <p:spPr>
          <a:xfrm>
            <a:off x="2223655" y="420255"/>
            <a:ext cx="4405745" cy="677108"/>
          </a:xfrm>
          <a:prstGeom prst="rect">
            <a:avLst/>
          </a:prstGeom>
          <a:noFill/>
        </p:spPr>
        <p:txBody>
          <a:bodyPr wrap="square" rtlCol="0">
            <a:spAutoFit/>
          </a:bodyPr>
          <a:lstStyle/>
          <a:p>
            <a:r>
              <a:rPr lang="es-ES" sz="2000" b="1" dirty="0" smtClean="0"/>
              <a:t>Responsable: Unidad </a:t>
            </a:r>
            <a:r>
              <a:rPr lang="es-ES" b="1" dirty="0" smtClean="0"/>
              <a:t>Administrativa</a:t>
            </a:r>
            <a:endParaRPr lang="es-MX" sz="2000" b="1" dirty="0"/>
          </a:p>
        </p:txBody>
      </p:sp>
      <p:sp>
        <p:nvSpPr>
          <p:cNvPr id="10" name="CuadroTexto 9"/>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11" name="Imagen 10"/>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72873349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5590" y="1879366"/>
            <a:ext cx="6209404" cy="1438026"/>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0716" y="4647736"/>
            <a:ext cx="5924278" cy="1843240"/>
          </a:xfrm>
          <a:prstGeom prst="rect">
            <a:avLst/>
          </a:prstGeom>
        </p:spPr>
      </p:pic>
      <p:sp>
        <p:nvSpPr>
          <p:cNvPr id="11" name="CuadroTexto 10"/>
          <p:cNvSpPr txBox="1"/>
          <p:nvPr/>
        </p:nvSpPr>
        <p:spPr>
          <a:xfrm>
            <a:off x="2213810" y="1165199"/>
            <a:ext cx="7873934" cy="646331"/>
          </a:xfrm>
          <a:prstGeom prst="rect">
            <a:avLst/>
          </a:prstGeom>
          <a:noFill/>
        </p:spPr>
        <p:txBody>
          <a:bodyPr wrap="square" rtlCol="0">
            <a:spAutoFit/>
          </a:bodyPr>
          <a:lstStyle/>
          <a:p>
            <a:r>
              <a:rPr lang="es-MX" dirty="0" smtClean="0"/>
              <a:t>Se precargan los datos del usuario , y elegirá la normatividad correspondiente a LTAIPEC 2018 y clic a </a:t>
            </a:r>
            <a:r>
              <a:rPr lang="es-MX" b="1" dirty="0" smtClean="0"/>
              <a:t>BUSCAR.</a:t>
            </a:r>
            <a:endParaRPr lang="es-MX" dirty="0"/>
          </a:p>
        </p:txBody>
      </p:sp>
      <p:sp>
        <p:nvSpPr>
          <p:cNvPr id="12" name="CuadroTexto 11"/>
          <p:cNvSpPr txBox="1"/>
          <p:nvPr/>
        </p:nvSpPr>
        <p:spPr>
          <a:xfrm>
            <a:off x="2213810" y="3453063"/>
            <a:ext cx="9673390" cy="923330"/>
          </a:xfrm>
          <a:prstGeom prst="rect">
            <a:avLst/>
          </a:prstGeom>
          <a:noFill/>
        </p:spPr>
        <p:txBody>
          <a:bodyPr wrap="square" rtlCol="0">
            <a:spAutoFit/>
          </a:bodyPr>
          <a:lstStyle/>
          <a:p>
            <a:r>
              <a:rPr lang="es-MX" dirty="0" smtClean="0"/>
              <a:t>Al desplegarse los formatos asignadas a la Unidad administrativa, elegirá el formato que contiene la información que desea dar de baja. A continuación se mostrarán todos los registros que pertenecen al formato con el que se esta trabajando.</a:t>
            </a:r>
            <a:endParaRPr lang="es-MX" dirty="0"/>
          </a:p>
        </p:txBody>
      </p:sp>
      <p:sp>
        <p:nvSpPr>
          <p:cNvPr id="7" name="CuadroTexto 6"/>
          <p:cNvSpPr txBox="1"/>
          <p:nvPr/>
        </p:nvSpPr>
        <p:spPr>
          <a:xfrm>
            <a:off x="2223655" y="420255"/>
            <a:ext cx="4405745" cy="677108"/>
          </a:xfrm>
          <a:prstGeom prst="rect">
            <a:avLst/>
          </a:prstGeom>
          <a:noFill/>
        </p:spPr>
        <p:txBody>
          <a:bodyPr wrap="square" rtlCol="0">
            <a:spAutoFit/>
          </a:bodyPr>
          <a:lstStyle/>
          <a:p>
            <a:r>
              <a:rPr lang="es-ES" sz="2000" b="1" dirty="0" smtClean="0"/>
              <a:t>Responsable: Unidad </a:t>
            </a:r>
            <a:r>
              <a:rPr lang="es-ES" b="1" dirty="0" smtClean="0"/>
              <a:t>Administrativa</a:t>
            </a:r>
            <a:endParaRPr lang="es-MX" sz="2000" b="1" dirty="0"/>
          </a:p>
        </p:txBody>
      </p:sp>
      <p:sp>
        <p:nvSpPr>
          <p:cNvPr id="8" name="CuadroTexto 7"/>
          <p:cNvSpPr txBox="1"/>
          <p:nvPr/>
        </p:nvSpPr>
        <p:spPr>
          <a:xfrm>
            <a:off x="8167254" y="438784"/>
            <a:ext cx="3719946" cy="461665"/>
          </a:xfrm>
          <a:prstGeom prst="rect">
            <a:avLst/>
          </a:prstGeom>
          <a:noFill/>
        </p:spPr>
        <p:txBody>
          <a:bodyPr wrap="square" rtlCol="0">
            <a:spAutoFit/>
          </a:bodyPr>
          <a:lstStyle/>
          <a:p>
            <a:r>
              <a:rPr lang="es-ES" sz="2400" b="1" dirty="0" smtClean="0"/>
              <a:t>Baja de información</a:t>
            </a:r>
            <a:endParaRPr lang="es-MX" sz="2400" b="1" dirty="0"/>
          </a:p>
        </p:txBody>
      </p:sp>
      <p:pic>
        <p:nvPicPr>
          <p:cNvPr id="10" name="Imagen 9"/>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471432232"/>
      </p:ext>
    </p:extLst>
  </p:cSld>
  <p:clrMapOvr>
    <a:masterClrMapping/>
  </p:clrMapOvr>
  <p:transition spd="slow">
    <p:circl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910147" y="524758"/>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6" name="CuadroTexto 5"/>
          <p:cNvSpPr txBox="1"/>
          <p:nvPr/>
        </p:nvSpPr>
        <p:spPr>
          <a:xfrm>
            <a:off x="7562800" y="524758"/>
            <a:ext cx="3719946" cy="461665"/>
          </a:xfrm>
          <a:prstGeom prst="rect">
            <a:avLst/>
          </a:prstGeom>
          <a:noFill/>
        </p:spPr>
        <p:txBody>
          <a:bodyPr wrap="square" rtlCol="0">
            <a:spAutoFit/>
          </a:bodyPr>
          <a:lstStyle/>
          <a:p>
            <a:r>
              <a:rPr lang="es-ES" sz="2400" b="1" dirty="0" smtClean="0"/>
              <a:t>Baja de información</a:t>
            </a:r>
            <a:endParaRPr lang="es-MX" sz="2400" b="1" dirty="0"/>
          </a:p>
        </p:txBody>
      </p:sp>
      <p:sp>
        <p:nvSpPr>
          <p:cNvPr id="8" name="CuadroTexto 7"/>
          <p:cNvSpPr txBox="1"/>
          <p:nvPr/>
        </p:nvSpPr>
        <p:spPr>
          <a:xfrm>
            <a:off x="1632264" y="3361458"/>
            <a:ext cx="9650482" cy="1200329"/>
          </a:xfrm>
          <a:prstGeom prst="rect">
            <a:avLst/>
          </a:prstGeom>
          <a:noFill/>
        </p:spPr>
        <p:txBody>
          <a:bodyPr wrap="square" rtlCol="0">
            <a:spAutoFit/>
          </a:bodyPr>
          <a:lstStyle/>
          <a:p>
            <a:r>
              <a:rPr lang="es-MX" dirty="0" smtClean="0"/>
              <a:t>Una vez descargado, debe abrir el archivo y observara que en la columna A, presenta un campo sin encabezado que contiene datos encriptados de cada uno de los registros(estos los usa el sistema para determinar los registros a eliminar</a:t>
            </a:r>
            <a:r>
              <a:rPr lang="es-MX" u="sng" dirty="0" smtClean="0">
                <a:effectLst>
                  <a:outerShdw blurRad="38100" dist="38100" dir="2700000" algn="tl">
                    <a:srgbClr val="000000">
                      <a:alpha val="43137"/>
                    </a:srgbClr>
                  </a:outerShdw>
                </a:effectLst>
              </a:rPr>
              <a:t>) </a:t>
            </a:r>
            <a:r>
              <a:rPr lang="es-MX" b="1" u="sng" dirty="0" smtClean="0">
                <a:effectLst>
                  <a:outerShdw blurRad="38100" dist="38100" dir="2700000" algn="tl">
                    <a:srgbClr val="000000">
                      <a:alpha val="43137"/>
                    </a:srgbClr>
                  </a:outerShdw>
                </a:effectLst>
              </a:rPr>
              <a:t>no debe modificar ningún valor encriptado</a:t>
            </a:r>
            <a:r>
              <a:rPr lang="es-MX" b="1" dirty="0" smtClean="0"/>
              <a:t>. </a:t>
            </a:r>
            <a:r>
              <a:rPr lang="es-MX" dirty="0" smtClean="0"/>
              <a:t> Proceda a </a:t>
            </a:r>
            <a:r>
              <a:rPr lang="es-MX" b="1" dirty="0" smtClean="0"/>
              <a:t>ELIMINAR </a:t>
            </a:r>
            <a:r>
              <a:rPr lang="es-MX" dirty="0" smtClean="0"/>
              <a:t>los registros </a:t>
            </a:r>
            <a:r>
              <a:rPr lang="es-MX" u="sng" dirty="0" smtClean="0">
                <a:effectLst>
                  <a:outerShdw blurRad="38100" dist="38100" dir="2700000" algn="tl">
                    <a:srgbClr val="000000">
                      <a:alpha val="43137"/>
                    </a:srgbClr>
                  </a:outerShdw>
                </a:effectLst>
              </a:rPr>
              <a:t>que se desean mantener en la PNT</a:t>
            </a:r>
            <a:endParaRPr lang="es-MX" b="1" u="sng" dirty="0">
              <a:effectLst>
                <a:outerShdw blurRad="38100" dist="38100" dir="2700000" algn="tl">
                  <a:srgbClr val="000000">
                    <a:alpha val="43137"/>
                  </a:srgbClr>
                </a:outerShdw>
              </a:effectLst>
            </a:endParaRPr>
          </a:p>
        </p:txBody>
      </p:sp>
      <p:sp>
        <p:nvSpPr>
          <p:cNvPr id="7" name="CuadroTexto 6"/>
          <p:cNvSpPr txBox="1"/>
          <p:nvPr/>
        </p:nvSpPr>
        <p:spPr>
          <a:xfrm>
            <a:off x="1656985" y="1618540"/>
            <a:ext cx="7873934" cy="923330"/>
          </a:xfrm>
          <a:prstGeom prst="rect">
            <a:avLst/>
          </a:prstGeom>
          <a:noFill/>
        </p:spPr>
        <p:txBody>
          <a:bodyPr wrap="square" rtlCol="0">
            <a:spAutoFit/>
          </a:bodyPr>
          <a:lstStyle/>
          <a:p>
            <a:r>
              <a:rPr lang="es-MX" dirty="0" smtClean="0"/>
              <a:t>Seleccione el botón </a:t>
            </a:r>
            <a:r>
              <a:rPr lang="es-MX" b="1" dirty="0" smtClean="0"/>
              <a:t>DESCARGA</a:t>
            </a:r>
            <a:r>
              <a:rPr lang="es-MX" dirty="0" smtClean="0"/>
              <a:t> que contiene el número de registros vinculados al formato con el que se esta trabajando y proceda a guardarlo y abrirlo para realizar las modificaciones pertinentes.</a:t>
            </a:r>
            <a:endParaRPr lang="es-MX" dirty="0"/>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406" y="2541870"/>
            <a:ext cx="4017410" cy="755311"/>
          </a:xfrm>
          <a:prstGeom prst="rect">
            <a:avLst/>
          </a:prstGeom>
        </p:spPr>
      </p:pic>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5462" y="4838786"/>
            <a:ext cx="8673736" cy="1735562"/>
          </a:xfrm>
          <a:prstGeom prst="rect">
            <a:avLst/>
          </a:prstGeom>
        </p:spPr>
      </p:pic>
      <p:sp>
        <p:nvSpPr>
          <p:cNvPr id="11" name="CuadroTexto 10"/>
          <p:cNvSpPr txBox="1"/>
          <p:nvPr/>
        </p:nvSpPr>
        <p:spPr>
          <a:xfrm>
            <a:off x="237382" y="6574348"/>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12" name="Imagen 11"/>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60893542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53291" y="6360263"/>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6" name="CuadroTexto 5"/>
          <p:cNvSpPr txBox="1"/>
          <p:nvPr/>
        </p:nvSpPr>
        <p:spPr>
          <a:xfrm>
            <a:off x="1910147" y="524758"/>
            <a:ext cx="4405745" cy="677108"/>
          </a:xfrm>
          <a:prstGeom prst="rect">
            <a:avLst/>
          </a:prstGeom>
          <a:noFill/>
        </p:spPr>
        <p:txBody>
          <a:bodyPr wrap="square" rtlCol="0">
            <a:spAutoFit/>
          </a:bodyPr>
          <a:lstStyle/>
          <a:p>
            <a:r>
              <a:rPr lang="es-ES" sz="2000" b="1" dirty="0" smtClean="0"/>
              <a:t>Responsable: Unidad </a:t>
            </a:r>
            <a:r>
              <a:rPr lang="es-ES" b="1" dirty="0" smtClean="0"/>
              <a:t>Administrativa</a:t>
            </a:r>
            <a:endParaRPr lang="es-MX" sz="2000" b="1" dirty="0"/>
          </a:p>
        </p:txBody>
      </p:sp>
      <p:sp>
        <p:nvSpPr>
          <p:cNvPr id="7" name="CuadroTexto 6"/>
          <p:cNvSpPr txBox="1"/>
          <p:nvPr/>
        </p:nvSpPr>
        <p:spPr>
          <a:xfrm>
            <a:off x="7562800" y="524758"/>
            <a:ext cx="3719946" cy="461665"/>
          </a:xfrm>
          <a:prstGeom prst="rect">
            <a:avLst/>
          </a:prstGeom>
          <a:noFill/>
        </p:spPr>
        <p:txBody>
          <a:bodyPr wrap="square" rtlCol="0">
            <a:spAutoFit/>
          </a:bodyPr>
          <a:lstStyle/>
          <a:p>
            <a:r>
              <a:rPr lang="es-ES" sz="2400" b="1" dirty="0" smtClean="0"/>
              <a:t>Baja de información</a:t>
            </a:r>
            <a:endParaRPr lang="es-MX" sz="2400" b="1" dirty="0"/>
          </a:p>
        </p:txBody>
      </p:sp>
      <p:sp>
        <p:nvSpPr>
          <p:cNvPr id="2" name="CuadroTexto 1"/>
          <p:cNvSpPr txBox="1"/>
          <p:nvPr/>
        </p:nvSpPr>
        <p:spPr>
          <a:xfrm>
            <a:off x="1910147" y="1619794"/>
            <a:ext cx="9062653" cy="1754326"/>
          </a:xfrm>
          <a:prstGeom prst="rect">
            <a:avLst/>
          </a:prstGeom>
          <a:noFill/>
        </p:spPr>
        <p:txBody>
          <a:bodyPr wrap="square" rtlCol="0">
            <a:spAutoFit/>
          </a:bodyPr>
          <a:lstStyle/>
          <a:p>
            <a:r>
              <a:rPr lang="es-MX" dirty="0" smtClean="0"/>
              <a:t>Para elimina los registros, seleccione la fila completa de los registros a eliminar y haga clic en el botón eliminar. </a:t>
            </a:r>
            <a:r>
              <a:rPr lang="es-MX" b="1" dirty="0" smtClean="0"/>
              <a:t>En el formato descargado se conservara entonces solamente lo que se desea eliminar en la plataforma nacional.</a:t>
            </a:r>
          </a:p>
          <a:p>
            <a:endParaRPr lang="es-MX" b="1" dirty="0"/>
          </a:p>
          <a:p>
            <a:r>
              <a:rPr lang="es-MX" dirty="0" smtClean="0"/>
              <a:t>Se guardan los cambios en el formato de Excel y se procede a cargar la información en la PNT en el menú carga:</a:t>
            </a:r>
            <a:endParaRPr lang="es-MX" dirty="0"/>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9057" y="3973413"/>
            <a:ext cx="4686300" cy="1647825"/>
          </a:xfrm>
          <a:prstGeom prst="rect">
            <a:avLst/>
          </a:prstGeom>
        </p:spPr>
      </p:pic>
      <p:pic>
        <p:nvPicPr>
          <p:cNvPr id="8" name="Imagen 7"/>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64338627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24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813895" y="651086"/>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4" name="CuadroTexto 3"/>
          <p:cNvSpPr txBox="1"/>
          <p:nvPr/>
        </p:nvSpPr>
        <p:spPr>
          <a:xfrm>
            <a:off x="7562800" y="646862"/>
            <a:ext cx="3719946" cy="461665"/>
          </a:xfrm>
          <a:prstGeom prst="rect">
            <a:avLst/>
          </a:prstGeom>
          <a:noFill/>
        </p:spPr>
        <p:txBody>
          <a:bodyPr wrap="square" rtlCol="0">
            <a:spAutoFit/>
          </a:bodyPr>
          <a:lstStyle/>
          <a:p>
            <a:r>
              <a:rPr lang="es-ES" sz="2400" b="1" dirty="0" smtClean="0"/>
              <a:t>Baja de información</a:t>
            </a:r>
            <a:endParaRPr lang="es-MX" sz="2400" b="1"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1947" y="2975038"/>
            <a:ext cx="9655386" cy="2954260"/>
          </a:xfrm>
          <a:prstGeom prst="rect">
            <a:avLst/>
          </a:prstGeom>
        </p:spPr>
      </p:pic>
      <p:sp>
        <p:nvSpPr>
          <p:cNvPr id="6" name="CuadroTexto 5"/>
          <p:cNvSpPr txBox="1"/>
          <p:nvPr/>
        </p:nvSpPr>
        <p:spPr>
          <a:xfrm>
            <a:off x="1558639" y="1716505"/>
            <a:ext cx="8660182" cy="923330"/>
          </a:xfrm>
          <a:prstGeom prst="rect">
            <a:avLst/>
          </a:prstGeom>
          <a:noFill/>
        </p:spPr>
        <p:txBody>
          <a:bodyPr wrap="square" rtlCol="0">
            <a:spAutoFit/>
          </a:bodyPr>
          <a:lstStyle/>
          <a:p>
            <a:r>
              <a:rPr lang="es-MX" dirty="0" smtClean="0"/>
              <a:t>Se sigue el procedimiento normal de carga de archivos, eligiendo en la lista de fracciones y formatos la fracción en donde se desea dar de baja la información.</a:t>
            </a:r>
            <a:endParaRPr lang="es-MX" dirty="0"/>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09891534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3132" y="3117181"/>
            <a:ext cx="5800725" cy="1714500"/>
          </a:xfrm>
          <a:prstGeom prst="rect">
            <a:avLst/>
          </a:prstGeom>
        </p:spPr>
      </p:pic>
      <p:sp>
        <p:nvSpPr>
          <p:cNvPr id="4" name="CuadroTexto 3"/>
          <p:cNvSpPr txBox="1"/>
          <p:nvPr/>
        </p:nvSpPr>
        <p:spPr>
          <a:xfrm>
            <a:off x="1813895" y="651086"/>
            <a:ext cx="4405745" cy="707886"/>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5" name="CuadroTexto 4"/>
          <p:cNvSpPr txBox="1"/>
          <p:nvPr/>
        </p:nvSpPr>
        <p:spPr>
          <a:xfrm>
            <a:off x="7562800" y="646862"/>
            <a:ext cx="3719946" cy="461665"/>
          </a:xfrm>
          <a:prstGeom prst="rect">
            <a:avLst/>
          </a:prstGeom>
          <a:noFill/>
        </p:spPr>
        <p:txBody>
          <a:bodyPr wrap="square" rtlCol="0">
            <a:spAutoFit/>
          </a:bodyPr>
          <a:lstStyle/>
          <a:p>
            <a:r>
              <a:rPr lang="es-ES" sz="2400" b="1" dirty="0" smtClean="0"/>
              <a:t>Baja de información</a:t>
            </a:r>
            <a:endParaRPr lang="es-MX" sz="2400" b="1" dirty="0"/>
          </a:p>
        </p:txBody>
      </p:sp>
      <p:sp>
        <p:nvSpPr>
          <p:cNvPr id="6" name="CuadroTexto 5"/>
          <p:cNvSpPr txBox="1"/>
          <p:nvPr/>
        </p:nvSpPr>
        <p:spPr>
          <a:xfrm>
            <a:off x="1558639" y="1604211"/>
            <a:ext cx="9398119" cy="923330"/>
          </a:xfrm>
          <a:prstGeom prst="rect">
            <a:avLst/>
          </a:prstGeom>
          <a:noFill/>
        </p:spPr>
        <p:txBody>
          <a:bodyPr wrap="square" rtlCol="0">
            <a:spAutoFit/>
          </a:bodyPr>
          <a:lstStyle/>
          <a:p>
            <a:r>
              <a:rPr lang="es-MX" dirty="0" smtClean="0"/>
              <a:t>Seleccione la opción </a:t>
            </a:r>
            <a:r>
              <a:rPr lang="es-MX" b="1" dirty="0" smtClean="0"/>
              <a:t>BAJA</a:t>
            </a:r>
            <a:r>
              <a:rPr lang="es-MX" dirty="0" smtClean="0"/>
              <a:t>  y posteriormente el botón </a:t>
            </a:r>
            <a:r>
              <a:rPr lang="es-MX" b="1" dirty="0" smtClean="0"/>
              <a:t>SELECCIONAR, y</a:t>
            </a:r>
            <a:r>
              <a:rPr lang="es-MX" dirty="0" smtClean="0"/>
              <a:t> cargue el archivo para iniciar el proceso de baja. Al finalizar el proceso se emite un acuse donde en el tipo de carga nos mostrara la BAJA de la información.</a:t>
            </a:r>
            <a:endParaRPr lang="es-MX" dirty="0"/>
          </a:p>
        </p:txBody>
      </p:sp>
      <p:sp>
        <p:nvSpPr>
          <p:cNvPr id="7" name="Flecha derecha 6"/>
          <p:cNvSpPr/>
          <p:nvPr/>
        </p:nvSpPr>
        <p:spPr>
          <a:xfrm>
            <a:off x="2396790" y="3974431"/>
            <a:ext cx="770022" cy="5454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Flecha arriba 7"/>
          <p:cNvSpPr/>
          <p:nvPr/>
        </p:nvSpPr>
        <p:spPr>
          <a:xfrm>
            <a:off x="6219640" y="3320716"/>
            <a:ext cx="614297" cy="5133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Flecha arriba 8"/>
          <p:cNvSpPr/>
          <p:nvPr/>
        </p:nvSpPr>
        <p:spPr>
          <a:xfrm>
            <a:off x="5999747" y="4379495"/>
            <a:ext cx="657727" cy="6256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206074277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249"/>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249"/>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249"/>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24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3" name="CuadroTexto 2"/>
          <p:cNvSpPr txBox="1"/>
          <p:nvPr/>
        </p:nvSpPr>
        <p:spPr>
          <a:xfrm>
            <a:off x="2418348" y="2153652"/>
            <a:ext cx="7206916" cy="1569660"/>
          </a:xfrm>
          <a:prstGeom prst="rect">
            <a:avLst/>
          </a:prstGeom>
          <a:noFill/>
        </p:spPr>
        <p:txBody>
          <a:bodyPr wrap="square" rtlCol="0">
            <a:spAutoFit/>
          </a:bodyPr>
          <a:lstStyle/>
          <a:p>
            <a:pPr algn="ctr"/>
            <a:r>
              <a:rPr lang="es-MX" sz="4800" b="1" dirty="0"/>
              <a:t>4</a:t>
            </a:r>
            <a:r>
              <a:rPr lang="es-MX" sz="4800" b="1" dirty="0" smtClean="0"/>
              <a:t>.2- CAMBIO DE INFORMACIÓN EN PNT</a:t>
            </a:r>
            <a:endParaRPr lang="es-MX" sz="4800" b="1" dirty="0"/>
          </a:p>
        </p:txBody>
      </p:sp>
    </p:spTree>
    <p:extLst>
      <p:ext uri="{BB962C8B-B14F-4D97-AF65-F5344CB8AC3E}">
        <p14:creationId xmlns:p14="http://schemas.microsoft.com/office/powerpoint/2010/main" val="1298853891"/>
      </p:ext>
    </p:extLst>
  </p:cSld>
  <p:clrMapOvr>
    <a:masterClrMapping/>
  </p:clrMapOvr>
  <p:transition spd="slow">
    <p:circl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tretch>
            <a:fillRect/>
          </a:stretch>
        </p:blipFill>
        <p:spPr bwMode="auto">
          <a:xfrm>
            <a:off x="185651" y="669636"/>
            <a:ext cx="1598595" cy="702644"/>
          </a:xfrm>
          <a:prstGeom prst="rect">
            <a:avLst/>
          </a:prstGeom>
          <a:noFill/>
          <a:ln>
            <a:noFill/>
          </a:ln>
        </p:spPr>
      </p:pic>
      <p:sp>
        <p:nvSpPr>
          <p:cNvPr id="4" name="CuadroTexto 3"/>
          <p:cNvSpPr txBox="1"/>
          <p:nvPr/>
        </p:nvSpPr>
        <p:spPr>
          <a:xfrm>
            <a:off x="7562800" y="646862"/>
            <a:ext cx="3719946" cy="461665"/>
          </a:xfrm>
          <a:prstGeom prst="rect">
            <a:avLst/>
          </a:prstGeom>
          <a:noFill/>
        </p:spPr>
        <p:txBody>
          <a:bodyPr wrap="square" rtlCol="0">
            <a:spAutoFit/>
          </a:bodyPr>
          <a:lstStyle/>
          <a:p>
            <a:r>
              <a:rPr lang="es-ES" sz="2400" b="1" dirty="0" smtClean="0"/>
              <a:t>Cambio de información</a:t>
            </a:r>
            <a:endParaRPr lang="es-MX" sz="2400" b="1" dirty="0"/>
          </a:p>
        </p:txBody>
      </p:sp>
      <p:sp>
        <p:nvSpPr>
          <p:cNvPr id="5" name="CuadroTexto 4"/>
          <p:cNvSpPr txBox="1"/>
          <p:nvPr/>
        </p:nvSpPr>
        <p:spPr>
          <a:xfrm>
            <a:off x="1118936" y="1696453"/>
            <a:ext cx="9071811" cy="1200329"/>
          </a:xfrm>
          <a:prstGeom prst="rect">
            <a:avLst/>
          </a:prstGeom>
          <a:noFill/>
        </p:spPr>
        <p:txBody>
          <a:bodyPr wrap="square" rtlCol="0">
            <a:spAutoFit/>
          </a:bodyPr>
          <a:lstStyle/>
          <a:p>
            <a:r>
              <a:rPr lang="es-MX" dirty="0" smtClean="0"/>
              <a:t>El procedimiento de </a:t>
            </a:r>
            <a:r>
              <a:rPr lang="es-MX" b="1" dirty="0" smtClean="0"/>
              <a:t>cambio de información</a:t>
            </a:r>
            <a:r>
              <a:rPr lang="es-MX" dirty="0" smtClean="0"/>
              <a:t>. Puede ser útil cuando se desean modificar valores de registros previamente cargados en PNT (en los que no implica la eliminación de registros completos). Puede ser usado cuando por ejemplo en que la conservación de la información únicamente se refiere a vigente. </a:t>
            </a:r>
            <a:endParaRPr lang="es-MX"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8215" y="3484708"/>
            <a:ext cx="5393067" cy="1521696"/>
          </a:xfrm>
          <a:prstGeom prst="rect">
            <a:avLst/>
          </a:prstGeom>
        </p:spPr>
      </p:pic>
    </p:spTree>
    <p:extLst>
      <p:ext uri="{BB962C8B-B14F-4D97-AF65-F5344CB8AC3E}">
        <p14:creationId xmlns:p14="http://schemas.microsoft.com/office/powerpoint/2010/main" val="238132124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594179"/>
            <a:ext cx="9933709" cy="3476585"/>
          </a:xfrm>
          <a:prstGeom prst="rect">
            <a:avLst/>
          </a:prstGeom>
        </p:spPr>
      </p:pic>
      <p:sp>
        <p:nvSpPr>
          <p:cNvPr id="7" name="Rectángulo 6"/>
          <p:cNvSpPr/>
          <p:nvPr/>
        </p:nvSpPr>
        <p:spPr>
          <a:xfrm>
            <a:off x="207817" y="1594179"/>
            <a:ext cx="2057400" cy="3416320"/>
          </a:xfrm>
          <a:prstGeom prst="rect">
            <a:avLst/>
          </a:prstGeom>
        </p:spPr>
        <p:txBody>
          <a:bodyPr wrap="square">
            <a:spAutoFit/>
          </a:bodyPr>
          <a:lstStyle/>
          <a:p>
            <a:r>
              <a:rPr lang="es-ES" dirty="0"/>
              <a:t>Para realizar </a:t>
            </a:r>
            <a:r>
              <a:rPr lang="es-ES" dirty="0" smtClean="0"/>
              <a:t>un </a:t>
            </a:r>
            <a:r>
              <a:rPr lang="es-ES" b="1" dirty="0" smtClean="0"/>
              <a:t>CAMBIO </a:t>
            </a:r>
            <a:r>
              <a:rPr lang="es-ES" dirty="0"/>
              <a:t>de información se deberá descargar previamente el formato que contiene la información que se </a:t>
            </a:r>
            <a:r>
              <a:rPr lang="es-ES" dirty="0" smtClean="0"/>
              <a:t>modificara, y en el mismo dejar las modificaciones que corresponda</a:t>
            </a:r>
            <a:endParaRPr lang="es-MX" dirty="0"/>
          </a:p>
        </p:txBody>
      </p:sp>
      <p:sp>
        <p:nvSpPr>
          <p:cNvPr id="8" name="CuadroTexto 7"/>
          <p:cNvSpPr txBox="1"/>
          <p:nvPr/>
        </p:nvSpPr>
        <p:spPr>
          <a:xfrm>
            <a:off x="2140526" y="489314"/>
            <a:ext cx="3719946" cy="461665"/>
          </a:xfrm>
          <a:prstGeom prst="rect">
            <a:avLst/>
          </a:prstGeom>
          <a:noFill/>
        </p:spPr>
        <p:txBody>
          <a:bodyPr wrap="square" rtlCol="0">
            <a:spAutoFit/>
          </a:bodyPr>
          <a:lstStyle/>
          <a:p>
            <a:r>
              <a:rPr lang="es-ES" sz="2400" b="1" dirty="0" smtClean="0"/>
              <a:t>Cambio de información</a:t>
            </a:r>
            <a:endParaRPr lang="es-MX" sz="2400" b="1" dirty="0"/>
          </a:p>
        </p:txBody>
      </p:sp>
      <p:sp>
        <p:nvSpPr>
          <p:cNvPr id="6" name="CuadroTexto 5"/>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9" name="Imagen 8"/>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20223013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6" name="CuadroTexto 5"/>
          <p:cNvSpPr txBox="1"/>
          <p:nvPr/>
        </p:nvSpPr>
        <p:spPr>
          <a:xfrm>
            <a:off x="3688772" y="1066586"/>
            <a:ext cx="5143500" cy="461665"/>
          </a:xfrm>
          <a:prstGeom prst="rect">
            <a:avLst/>
          </a:prstGeom>
          <a:noFill/>
        </p:spPr>
        <p:txBody>
          <a:bodyPr wrap="square" rtlCol="0">
            <a:spAutoFit/>
          </a:bodyPr>
          <a:lstStyle/>
          <a:p>
            <a:r>
              <a:rPr lang="es-ES" sz="2400" b="1" dirty="0" smtClean="0"/>
              <a:t>Administración de Información</a:t>
            </a:r>
            <a:endParaRPr lang="es-MX" sz="2400" b="1" dirty="0"/>
          </a:p>
        </p:txBody>
      </p:sp>
      <p:pic>
        <p:nvPicPr>
          <p:cNvPr id="8" name="Picture 3"/>
          <p:cNvPicPr>
            <a:picLocks noChangeAspect="1" noChangeArrowheads="1"/>
          </p:cNvPicPr>
          <p:nvPr/>
        </p:nvPicPr>
        <p:blipFill>
          <a:blip r:embed="rId2"/>
          <a:srcRect/>
          <a:stretch>
            <a:fillRect/>
          </a:stretch>
        </p:blipFill>
        <p:spPr bwMode="auto">
          <a:xfrm>
            <a:off x="1766454" y="1718840"/>
            <a:ext cx="8559800" cy="1574800"/>
          </a:xfrm>
          <a:prstGeom prst="rect">
            <a:avLst/>
          </a:prstGeom>
          <a:noFill/>
        </p:spPr>
      </p:pic>
      <p:sp>
        <p:nvSpPr>
          <p:cNvPr id="9" name="Flecha abajo 8"/>
          <p:cNvSpPr/>
          <p:nvPr/>
        </p:nvSpPr>
        <p:spPr>
          <a:xfrm>
            <a:off x="7065818" y="3002694"/>
            <a:ext cx="789708" cy="5892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p:cNvSpPr txBox="1"/>
          <p:nvPr/>
        </p:nvSpPr>
        <p:spPr>
          <a:xfrm>
            <a:off x="3345872" y="3591951"/>
            <a:ext cx="9019309" cy="707886"/>
          </a:xfrm>
          <a:prstGeom prst="rect">
            <a:avLst/>
          </a:prstGeom>
          <a:noFill/>
        </p:spPr>
        <p:txBody>
          <a:bodyPr wrap="square" rtlCol="0">
            <a:spAutoFit/>
          </a:bodyPr>
          <a:lstStyle/>
          <a:p>
            <a:r>
              <a:rPr lang="es-ES" sz="2000" dirty="0" smtClean="0"/>
              <a:t>Descarga la información de una búsqueda especifica o de la totalidad de la información cargada en la fracción.</a:t>
            </a:r>
            <a:endParaRPr lang="es-MX" sz="2000" dirty="0"/>
          </a:p>
        </p:txBody>
      </p:sp>
      <p:pic>
        <p:nvPicPr>
          <p:cNvPr id="11" name="Picture 3"/>
          <p:cNvPicPr>
            <a:picLocks noChangeAspect="1" noChangeArrowheads="1"/>
          </p:cNvPicPr>
          <p:nvPr/>
        </p:nvPicPr>
        <p:blipFill>
          <a:blip r:embed="rId3"/>
          <a:srcRect/>
          <a:stretch>
            <a:fillRect/>
          </a:stretch>
        </p:blipFill>
        <p:spPr bwMode="auto">
          <a:xfrm>
            <a:off x="2392217" y="4378345"/>
            <a:ext cx="6045200" cy="1993900"/>
          </a:xfrm>
          <a:prstGeom prst="rect">
            <a:avLst/>
          </a:prstGeom>
          <a:noFill/>
        </p:spPr>
      </p:pic>
      <p:sp>
        <p:nvSpPr>
          <p:cNvPr id="12" name="CuadroTexto 11"/>
          <p:cNvSpPr txBox="1"/>
          <p:nvPr/>
        </p:nvSpPr>
        <p:spPr>
          <a:xfrm>
            <a:off x="207817" y="4546600"/>
            <a:ext cx="2015838" cy="1754326"/>
          </a:xfrm>
          <a:prstGeom prst="rect">
            <a:avLst/>
          </a:prstGeom>
          <a:noFill/>
        </p:spPr>
        <p:txBody>
          <a:bodyPr wrap="square" rtlCol="0">
            <a:spAutoFit/>
          </a:bodyPr>
          <a:lstStyle/>
          <a:p>
            <a:r>
              <a:rPr lang="es-ES" b="1" dirty="0" smtClean="0"/>
              <a:t>Columna agregada por el sistema </a:t>
            </a:r>
            <a:r>
              <a:rPr lang="es-ES" dirty="0" smtClean="0"/>
              <a:t>Código de identificación del registro.</a:t>
            </a:r>
            <a:endParaRPr lang="es-MX" dirty="0"/>
          </a:p>
        </p:txBody>
      </p:sp>
      <p:sp>
        <p:nvSpPr>
          <p:cNvPr id="13" name="CuadroTexto 12"/>
          <p:cNvSpPr txBox="1"/>
          <p:nvPr/>
        </p:nvSpPr>
        <p:spPr>
          <a:xfrm>
            <a:off x="8666018" y="4546600"/>
            <a:ext cx="3283527" cy="1477328"/>
          </a:xfrm>
          <a:prstGeom prst="rect">
            <a:avLst/>
          </a:prstGeom>
          <a:noFill/>
        </p:spPr>
        <p:txBody>
          <a:bodyPr wrap="square" rtlCol="0">
            <a:spAutoFit/>
          </a:bodyPr>
          <a:lstStyle/>
          <a:p>
            <a:r>
              <a:rPr lang="es-ES" dirty="0" smtClean="0"/>
              <a:t>En “</a:t>
            </a:r>
            <a:r>
              <a:rPr lang="es-ES" b="1" dirty="0" smtClean="0"/>
              <a:t>Carga de Archivos” aparecen las opciones “Baja” </a:t>
            </a:r>
            <a:r>
              <a:rPr lang="es-ES" dirty="0" smtClean="0"/>
              <a:t>y </a:t>
            </a:r>
            <a:r>
              <a:rPr lang="es-ES" b="1" dirty="0" smtClean="0"/>
              <a:t>“Cambio” </a:t>
            </a:r>
            <a:r>
              <a:rPr lang="es-ES" dirty="0" smtClean="0"/>
              <a:t>para las que se utiliza el archivo descargado.</a:t>
            </a:r>
            <a:endParaRPr lang="es-MX" dirty="0"/>
          </a:p>
        </p:txBody>
      </p:sp>
      <p:sp>
        <p:nvSpPr>
          <p:cNvPr id="14" name="CuadroTexto 13"/>
          <p:cNvSpPr txBox="1"/>
          <p:nvPr/>
        </p:nvSpPr>
        <p:spPr>
          <a:xfrm>
            <a:off x="272472" y="6540500"/>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15" name="Imagen 14"/>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35623480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249"/>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052" y="3904025"/>
            <a:ext cx="9299032" cy="2175340"/>
          </a:xfrm>
          <a:prstGeom prst="rect">
            <a:avLst/>
          </a:prstGeom>
        </p:spPr>
      </p:pic>
      <p:sp>
        <p:nvSpPr>
          <p:cNvPr id="5" name="CuadroTexto 4"/>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6" name="CuadroTexto 5"/>
          <p:cNvSpPr txBox="1"/>
          <p:nvPr/>
        </p:nvSpPr>
        <p:spPr>
          <a:xfrm>
            <a:off x="9579131" y="294891"/>
            <a:ext cx="3387436" cy="830997"/>
          </a:xfrm>
          <a:prstGeom prst="rect">
            <a:avLst/>
          </a:prstGeom>
          <a:noFill/>
        </p:spPr>
        <p:txBody>
          <a:bodyPr wrap="square" rtlCol="0">
            <a:spAutoFit/>
          </a:bodyPr>
          <a:lstStyle/>
          <a:p>
            <a:r>
              <a:rPr lang="es-ES" sz="2400" b="1" dirty="0" smtClean="0"/>
              <a:t>Copiar/Borrar información</a:t>
            </a:r>
            <a:endParaRPr lang="es-MX" sz="2400" b="1" dirty="0"/>
          </a:p>
        </p:txBody>
      </p:sp>
      <p:sp>
        <p:nvSpPr>
          <p:cNvPr id="9" name="Flecha izquierda 8"/>
          <p:cNvSpPr/>
          <p:nvPr/>
        </p:nvSpPr>
        <p:spPr>
          <a:xfrm>
            <a:off x="3741821" y="5493089"/>
            <a:ext cx="577515" cy="4446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Flecha arriba 9"/>
          <p:cNvSpPr/>
          <p:nvPr/>
        </p:nvSpPr>
        <p:spPr>
          <a:xfrm>
            <a:off x="9243602" y="4715858"/>
            <a:ext cx="401416" cy="3519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p:cNvSpPr txBox="1"/>
          <p:nvPr/>
        </p:nvSpPr>
        <p:spPr>
          <a:xfrm>
            <a:off x="4592782" y="5302069"/>
            <a:ext cx="3990109" cy="707886"/>
          </a:xfrm>
          <a:prstGeom prst="rect">
            <a:avLst/>
          </a:prstGeom>
          <a:noFill/>
        </p:spPr>
        <p:txBody>
          <a:bodyPr wrap="square" rtlCol="0">
            <a:spAutoFit/>
          </a:bodyPr>
          <a:lstStyle/>
          <a:p>
            <a:r>
              <a:rPr lang="es-ES" sz="2000" dirty="0" smtClean="0"/>
              <a:t>Del catalogo seleccione la Fracción.</a:t>
            </a:r>
            <a:endParaRPr lang="es-MX" sz="2000" dirty="0"/>
          </a:p>
        </p:txBody>
      </p:sp>
      <p:sp>
        <p:nvSpPr>
          <p:cNvPr id="13" name="CuadroTexto 12"/>
          <p:cNvSpPr txBox="1"/>
          <p:nvPr/>
        </p:nvSpPr>
        <p:spPr>
          <a:xfrm>
            <a:off x="8281555" y="5067783"/>
            <a:ext cx="3910445" cy="1323439"/>
          </a:xfrm>
          <a:prstGeom prst="rect">
            <a:avLst/>
          </a:prstGeom>
          <a:noFill/>
        </p:spPr>
        <p:txBody>
          <a:bodyPr wrap="square" rtlCol="0">
            <a:spAutoFit/>
          </a:bodyPr>
          <a:lstStyle/>
          <a:p>
            <a:r>
              <a:rPr lang="es-ES" sz="2000" dirty="0" smtClean="0"/>
              <a:t>El nombre de la Unidad Administrativa a la que se pretende copiar o eliminar formatos y </a:t>
            </a:r>
            <a:r>
              <a:rPr lang="es-ES" sz="2000" dirty="0" err="1" smtClean="0"/>
              <a:t>clickea</a:t>
            </a:r>
            <a:r>
              <a:rPr lang="es-ES" sz="2000" dirty="0" smtClean="0"/>
              <a:t> buscar.</a:t>
            </a:r>
            <a:endParaRPr lang="es-MX" sz="2000" dirty="0"/>
          </a:p>
        </p:txBody>
      </p:sp>
      <p:sp>
        <p:nvSpPr>
          <p:cNvPr id="12" name="CuadroTexto 11"/>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2" name="CuadroTexto 1"/>
          <p:cNvSpPr txBox="1"/>
          <p:nvPr/>
        </p:nvSpPr>
        <p:spPr>
          <a:xfrm>
            <a:off x="1961149" y="1309032"/>
            <a:ext cx="8578515" cy="646331"/>
          </a:xfrm>
          <a:prstGeom prst="rect">
            <a:avLst/>
          </a:prstGeom>
          <a:noFill/>
        </p:spPr>
        <p:txBody>
          <a:bodyPr wrap="square" rtlCol="0">
            <a:spAutoFit/>
          </a:bodyPr>
          <a:lstStyle/>
          <a:p>
            <a:r>
              <a:rPr lang="es-MX" dirty="0" smtClean="0"/>
              <a:t>En el menú Opciones Avanzadas</a:t>
            </a:r>
            <a:r>
              <a:rPr lang="es-MX" dirty="0" smtClean="0">
                <a:sym typeface="Wingdings" panose="05000000000000000000" pitchFamily="2" charset="2"/>
              </a:rPr>
              <a:t> copia/borrar información y posteriormente carga el archivo a modificar.</a:t>
            </a:r>
            <a:endParaRPr lang="es-MX" dirty="0"/>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052" y="2000237"/>
            <a:ext cx="8479505" cy="1443320"/>
          </a:xfrm>
          <a:prstGeom prst="rect">
            <a:avLst/>
          </a:prstGeom>
        </p:spPr>
      </p:pic>
      <p:pic>
        <p:nvPicPr>
          <p:cNvPr id="15" name="Imagen 14"/>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78651440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249"/>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3" grpId="0"/>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7" name="Picture 3"/>
          <p:cNvPicPr>
            <a:picLocks noChangeAspect="1" noChangeArrowheads="1"/>
          </p:cNvPicPr>
          <p:nvPr/>
        </p:nvPicPr>
        <p:blipFill>
          <a:blip r:embed="rId2"/>
          <a:srcRect/>
          <a:stretch>
            <a:fillRect/>
          </a:stretch>
        </p:blipFill>
        <p:spPr bwMode="auto">
          <a:xfrm>
            <a:off x="6310400" y="179200"/>
            <a:ext cx="5797441" cy="2543217"/>
          </a:xfrm>
          <a:prstGeom prst="rect">
            <a:avLst/>
          </a:prstGeom>
          <a:noFill/>
        </p:spPr>
      </p:pic>
      <p:sp>
        <p:nvSpPr>
          <p:cNvPr id="8" name="CuadroTexto 7"/>
          <p:cNvSpPr txBox="1"/>
          <p:nvPr/>
        </p:nvSpPr>
        <p:spPr>
          <a:xfrm>
            <a:off x="1537854" y="810968"/>
            <a:ext cx="4073236" cy="1200329"/>
          </a:xfrm>
          <a:prstGeom prst="rect">
            <a:avLst/>
          </a:prstGeom>
          <a:noFill/>
        </p:spPr>
        <p:txBody>
          <a:bodyPr wrap="square" rtlCol="0">
            <a:spAutoFit/>
          </a:bodyPr>
          <a:lstStyle/>
          <a:p>
            <a:r>
              <a:rPr lang="es-ES" dirty="0" smtClean="0"/>
              <a:t>Aparecen 2 opciones “</a:t>
            </a:r>
            <a:r>
              <a:rPr lang="es-ES" b="1" dirty="0" smtClean="0"/>
              <a:t>COPIAR INFORMACION” y “ELIMINAR INFORMACION” </a:t>
            </a:r>
            <a:r>
              <a:rPr lang="es-ES" dirty="0" smtClean="0"/>
              <a:t>las que funcionan en conjunto con filtros avanzados</a:t>
            </a:r>
            <a:endParaRPr lang="es-MX" dirty="0"/>
          </a:p>
        </p:txBody>
      </p:sp>
      <p:sp>
        <p:nvSpPr>
          <p:cNvPr id="9" name="Flecha derecha 8"/>
          <p:cNvSpPr/>
          <p:nvPr/>
        </p:nvSpPr>
        <p:spPr>
          <a:xfrm>
            <a:off x="5507182" y="1360301"/>
            <a:ext cx="803218" cy="3438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p:cNvSpPr txBox="1"/>
          <p:nvPr/>
        </p:nvSpPr>
        <p:spPr>
          <a:xfrm>
            <a:off x="7287491" y="3345873"/>
            <a:ext cx="4904509" cy="923330"/>
          </a:xfrm>
          <a:prstGeom prst="rect">
            <a:avLst/>
          </a:prstGeom>
          <a:noFill/>
        </p:spPr>
        <p:txBody>
          <a:bodyPr wrap="square" rtlCol="0">
            <a:spAutoFit/>
          </a:bodyPr>
          <a:lstStyle/>
          <a:p>
            <a:r>
              <a:rPr lang="es-ES" dirty="0" smtClean="0"/>
              <a:t>La opción de Filtros avanzados presenta la oportunidad para segregar la información por algún criterio del formato. </a:t>
            </a:r>
            <a:endParaRPr lang="es-MX" dirty="0"/>
          </a:p>
        </p:txBody>
      </p:sp>
      <p:sp>
        <p:nvSpPr>
          <p:cNvPr id="11" name="Flecha izquierda 10"/>
          <p:cNvSpPr/>
          <p:nvPr/>
        </p:nvSpPr>
        <p:spPr>
          <a:xfrm>
            <a:off x="6344641" y="3633258"/>
            <a:ext cx="664673" cy="4815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CuadroTexto 11"/>
          <p:cNvSpPr txBox="1"/>
          <p:nvPr/>
        </p:nvSpPr>
        <p:spPr>
          <a:xfrm>
            <a:off x="1537854" y="244604"/>
            <a:ext cx="5403272" cy="400110"/>
          </a:xfrm>
          <a:prstGeom prst="rect">
            <a:avLst/>
          </a:prstGeom>
          <a:noFill/>
        </p:spPr>
        <p:txBody>
          <a:bodyPr wrap="square" rtlCol="0">
            <a:spAutoFit/>
          </a:bodyPr>
          <a:lstStyle/>
          <a:p>
            <a:r>
              <a:rPr lang="es-ES" sz="2000" b="1" u="sng" dirty="0" smtClean="0">
                <a:effectLst>
                  <a:outerShdw blurRad="38100" dist="38100" dir="2700000" algn="tl">
                    <a:srgbClr val="000000">
                      <a:alpha val="43137"/>
                    </a:srgbClr>
                  </a:outerShdw>
                </a:effectLst>
              </a:rPr>
              <a:t>Responsable: Unidad Administrativa</a:t>
            </a:r>
            <a:endParaRPr lang="es-MX" sz="2000" b="1" u="sng" dirty="0">
              <a:effectLst>
                <a:outerShdw blurRad="38100" dist="38100" dir="2700000" algn="tl">
                  <a:srgbClr val="000000">
                    <a:alpha val="43137"/>
                  </a:srgbClr>
                </a:outerShdw>
              </a:effectLst>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291" y="2722417"/>
            <a:ext cx="5873732" cy="2881914"/>
          </a:xfrm>
          <a:prstGeom prst="rect">
            <a:avLst/>
          </a:prstGeom>
        </p:spPr>
      </p:pic>
      <p:pic>
        <p:nvPicPr>
          <p:cNvPr id="13" name="Imagen 12"/>
          <p:cNvPicPr/>
          <p:nvPr/>
        </p:nvPicPr>
        <p:blipFill>
          <a:blip r:embed="rId4" cstate="print">
            <a:extLst>
              <a:ext uri="{28A0092B-C50C-407E-A947-70E740481C1C}">
                <a14:useLocalDpi xmlns:a14="http://schemas.microsoft.com/office/drawing/2010/main" val="0"/>
              </a:ext>
            </a:extLst>
          </a:blip>
          <a:stretch>
            <a:fillRect/>
          </a:stretch>
        </p:blipFill>
        <p:spPr bwMode="auto">
          <a:xfrm>
            <a:off x="20781" y="395169"/>
            <a:ext cx="1517073" cy="665344"/>
          </a:xfrm>
          <a:prstGeom prst="rect">
            <a:avLst/>
          </a:prstGeom>
          <a:noFill/>
          <a:ln>
            <a:noFill/>
          </a:ln>
        </p:spPr>
      </p:pic>
    </p:spTree>
    <p:extLst>
      <p:ext uri="{BB962C8B-B14F-4D97-AF65-F5344CB8AC3E}">
        <p14:creationId xmlns:p14="http://schemas.microsoft.com/office/powerpoint/2010/main" val="346255502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249"/>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6" name="CuadroTexto 5"/>
          <p:cNvSpPr txBox="1"/>
          <p:nvPr/>
        </p:nvSpPr>
        <p:spPr>
          <a:xfrm>
            <a:off x="2223655" y="420255"/>
            <a:ext cx="5403272" cy="400110"/>
          </a:xfrm>
          <a:prstGeom prst="rect">
            <a:avLst/>
          </a:prstGeom>
          <a:noFill/>
        </p:spPr>
        <p:txBody>
          <a:bodyPr wrap="square" rtlCol="0">
            <a:spAutoFit/>
          </a:bodyPr>
          <a:lstStyle/>
          <a:p>
            <a:r>
              <a:rPr lang="es-ES" sz="2000" b="1" smtClean="0"/>
              <a:t>Responsable: Unidad Administrativa</a:t>
            </a:r>
            <a:endParaRPr lang="es-MX" sz="2000" b="1" dirty="0"/>
          </a:p>
        </p:txBody>
      </p:sp>
      <p:pic>
        <p:nvPicPr>
          <p:cNvPr id="9" name="Picture 3"/>
          <p:cNvPicPr>
            <a:picLocks noChangeAspect="1" noChangeArrowheads="1"/>
          </p:cNvPicPr>
          <p:nvPr/>
        </p:nvPicPr>
        <p:blipFill>
          <a:blip r:embed="rId2"/>
          <a:srcRect/>
          <a:stretch>
            <a:fillRect/>
          </a:stretch>
        </p:blipFill>
        <p:spPr bwMode="auto">
          <a:xfrm>
            <a:off x="2223655" y="1072125"/>
            <a:ext cx="8140700" cy="3695700"/>
          </a:xfrm>
          <a:prstGeom prst="rect">
            <a:avLst/>
          </a:prstGeom>
          <a:noFill/>
        </p:spPr>
      </p:pic>
      <p:sp>
        <p:nvSpPr>
          <p:cNvPr id="10" name="CuadroTexto 9"/>
          <p:cNvSpPr txBox="1"/>
          <p:nvPr/>
        </p:nvSpPr>
        <p:spPr>
          <a:xfrm>
            <a:off x="1163782" y="4818669"/>
            <a:ext cx="9933709" cy="1200329"/>
          </a:xfrm>
          <a:prstGeom prst="rect">
            <a:avLst/>
          </a:prstGeom>
          <a:noFill/>
        </p:spPr>
        <p:txBody>
          <a:bodyPr wrap="square" rtlCol="0">
            <a:spAutoFit/>
          </a:bodyPr>
          <a:lstStyle/>
          <a:p>
            <a:r>
              <a:rPr lang="es-ES" dirty="0" smtClean="0"/>
              <a:t>Este campo se usa para transferir información de un año a otro. La información copiada será exacta y fiel a la original.</a:t>
            </a:r>
          </a:p>
          <a:p>
            <a:r>
              <a:rPr lang="es-ES" dirty="0" smtClean="0"/>
              <a:t>Si no se aplica el “Filtro Avanzado”, corresponderá la información de todo el “Año de Origen” la que se copiara al “Año Destino”</a:t>
            </a:r>
            <a:endParaRPr lang="es-MX" dirty="0"/>
          </a:p>
        </p:txBody>
      </p:sp>
      <p:sp>
        <p:nvSpPr>
          <p:cNvPr id="11" name="CuadroTexto 10"/>
          <p:cNvSpPr txBox="1"/>
          <p:nvPr/>
        </p:nvSpPr>
        <p:spPr>
          <a:xfrm>
            <a:off x="8063345" y="420255"/>
            <a:ext cx="4447309" cy="461665"/>
          </a:xfrm>
          <a:prstGeom prst="rect">
            <a:avLst/>
          </a:prstGeom>
          <a:noFill/>
        </p:spPr>
        <p:txBody>
          <a:bodyPr wrap="square" rtlCol="0">
            <a:spAutoFit/>
          </a:bodyPr>
          <a:lstStyle/>
          <a:p>
            <a:r>
              <a:rPr lang="es-ES" sz="2400" b="1" dirty="0" smtClean="0"/>
              <a:t>Copiar/Borrar Información</a:t>
            </a:r>
            <a:endParaRPr lang="es-MX" sz="2400" b="1" dirty="0"/>
          </a:p>
        </p:txBody>
      </p:sp>
      <p:pic>
        <p:nvPicPr>
          <p:cNvPr id="8" name="Imagen 7"/>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2535188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6" name="CuadroTexto 5"/>
          <p:cNvSpPr txBox="1"/>
          <p:nvPr/>
        </p:nvSpPr>
        <p:spPr>
          <a:xfrm>
            <a:off x="8063345" y="420255"/>
            <a:ext cx="4447309" cy="461665"/>
          </a:xfrm>
          <a:prstGeom prst="rect">
            <a:avLst/>
          </a:prstGeom>
          <a:noFill/>
        </p:spPr>
        <p:txBody>
          <a:bodyPr wrap="square" rtlCol="0">
            <a:spAutoFit/>
          </a:bodyPr>
          <a:lstStyle/>
          <a:p>
            <a:r>
              <a:rPr lang="es-ES" sz="2400" b="1" dirty="0" smtClean="0"/>
              <a:t>Copiar/Borrar Información</a:t>
            </a:r>
            <a:endParaRPr lang="es-MX" sz="2400" b="1" dirty="0"/>
          </a:p>
        </p:txBody>
      </p:sp>
      <p:sp>
        <p:nvSpPr>
          <p:cNvPr id="7" name="CuadroTexto 6"/>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9" name="CuadroTexto 8"/>
          <p:cNvSpPr txBox="1"/>
          <p:nvPr/>
        </p:nvSpPr>
        <p:spPr>
          <a:xfrm>
            <a:off x="2223655" y="1087570"/>
            <a:ext cx="8998527" cy="646331"/>
          </a:xfrm>
          <a:prstGeom prst="rect">
            <a:avLst/>
          </a:prstGeom>
          <a:noFill/>
        </p:spPr>
        <p:txBody>
          <a:bodyPr wrap="square" rtlCol="0">
            <a:spAutoFit/>
          </a:bodyPr>
          <a:lstStyle/>
          <a:p>
            <a:r>
              <a:rPr lang="es-ES" dirty="0" smtClean="0"/>
              <a:t>La acción de COPIAR/BORRAR información genera un registro de copiado y un folio</a:t>
            </a:r>
            <a:endParaRPr lang="es-MX" dirty="0"/>
          </a:p>
        </p:txBody>
      </p:sp>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6766" y="3534679"/>
            <a:ext cx="5060402" cy="3089980"/>
          </a:xfrm>
          <a:prstGeom prst="rect">
            <a:avLst/>
          </a:prstGeom>
        </p:spPr>
      </p:pic>
      <p:sp>
        <p:nvSpPr>
          <p:cNvPr id="13" name="Flecha izquierda 12"/>
          <p:cNvSpPr/>
          <p:nvPr/>
        </p:nvSpPr>
        <p:spPr>
          <a:xfrm>
            <a:off x="7055427" y="6026727"/>
            <a:ext cx="2566555"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3655" y="1837112"/>
            <a:ext cx="7729155" cy="1594355"/>
          </a:xfrm>
          <a:prstGeom prst="rect">
            <a:avLst/>
          </a:prstGeom>
        </p:spPr>
      </p:pic>
      <p:pic>
        <p:nvPicPr>
          <p:cNvPr id="10" name="Imagen 9"/>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21163736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24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32509" y="6472075"/>
            <a:ext cx="4260273"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6" name="CuadroTexto 5"/>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7" name="CuadroTexto 6"/>
          <p:cNvSpPr txBox="1"/>
          <p:nvPr/>
        </p:nvSpPr>
        <p:spPr>
          <a:xfrm>
            <a:off x="8063345" y="420255"/>
            <a:ext cx="4447309" cy="461665"/>
          </a:xfrm>
          <a:prstGeom prst="rect">
            <a:avLst/>
          </a:prstGeom>
          <a:noFill/>
        </p:spPr>
        <p:txBody>
          <a:bodyPr wrap="square" rtlCol="0">
            <a:spAutoFit/>
          </a:bodyPr>
          <a:lstStyle/>
          <a:p>
            <a:r>
              <a:rPr lang="es-ES" sz="2400" b="1" dirty="0" smtClean="0"/>
              <a:t>Copiar/Borrar Información</a:t>
            </a:r>
            <a:endParaRPr lang="es-MX" sz="2400" b="1" dirty="0"/>
          </a:p>
        </p:txBody>
      </p:sp>
      <p:pic>
        <p:nvPicPr>
          <p:cNvPr id="8" name="Picture 3"/>
          <p:cNvPicPr>
            <a:picLocks noChangeAspect="1" noChangeArrowheads="1"/>
          </p:cNvPicPr>
          <p:nvPr/>
        </p:nvPicPr>
        <p:blipFill>
          <a:blip r:embed="rId2"/>
          <a:srcRect/>
          <a:stretch>
            <a:fillRect/>
          </a:stretch>
        </p:blipFill>
        <p:spPr bwMode="auto">
          <a:xfrm>
            <a:off x="2223655" y="1034826"/>
            <a:ext cx="9182100" cy="4343400"/>
          </a:xfrm>
          <a:prstGeom prst="rect">
            <a:avLst/>
          </a:prstGeom>
          <a:noFill/>
        </p:spPr>
      </p:pic>
      <p:sp>
        <p:nvSpPr>
          <p:cNvPr id="9" name="CuadroTexto 8"/>
          <p:cNvSpPr txBox="1"/>
          <p:nvPr/>
        </p:nvSpPr>
        <p:spPr>
          <a:xfrm>
            <a:off x="2223655" y="5548745"/>
            <a:ext cx="9182100" cy="923330"/>
          </a:xfrm>
          <a:prstGeom prst="rect">
            <a:avLst/>
          </a:prstGeom>
          <a:noFill/>
        </p:spPr>
        <p:txBody>
          <a:bodyPr wrap="square" rtlCol="0">
            <a:spAutoFit/>
          </a:bodyPr>
          <a:lstStyle/>
          <a:p>
            <a:r>
              <a:rPr lang="es-ES" dirty="0" smtClean="0"/>
              <a:t>La opción </a:t>
            </a:r>
            <a:r>
              <a:rPr lang="es-ES" b="1" dirty="0" smtClean="0"/>
              <a:t>ELIMINAR INFORMACION </a:t>
            </a:r>
            <a:r>
              <a:rPr lang="es-ES" dirty="0" smtClean="0"/>
              <a:t>es utilizada para borrar información del SIPOT permanentemente. Si ningún filtro avanzado se aplica, se borrara toda la información de la fracción.</a:t>
            </a:r>
            <a:endParaRPr lang="es-MX" dirty="0"/>
          </a:p>
        </p:txBody>
      </p:sp>
      <p:pic>
        <p:nvPicPr>
          <p:cNvPr id="10" name="Imagen 9"/>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221464066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pic>
        <p:nvPicPr>
          <p:cNvPr id="6" name="Picture 3"/>
          <p:cNvPicPr>
            <a:picLocks noChangeAspect="1" noChangeArrowheads="1"/>
          </p:cNvPicPr>
          <p:nvPr/>
        </p:nvPicPr>
        <p:blipFill>
          <a:blip r:embed="rId2"/>
          <a:srcRect/>
          <a:stretch>
            <a:fillRect/>
          </a:stretch>
        </p:blipFill>
        <p:spPr bwMode="auto">
          <a:xfrm>
            <a:off x="3136900" y="1003300"/>
            <a:ext cx="7543800" cy="3162300"/>
          </a:xfrm>
          <a:prstGeom prst="rect">
            <a:avLst/>
          </a:prstGeom>
          <a:noFill/>
        </p:spPr>
      </p:pic>
      <p:pic>
        <p:nvPicPr>
          <p:cNvPr id="7" name="Picture 3"/>
          <p:cNvPicPr>
            <a:picLocks noChangeAspect="1" noChangeArrowheads="1"/>
          </p:cNvPicPr>
          <p:nvPr/>
        </p:nvPicPr>
        <p:blipFill>
          <a:blip r:embed="rId3"/>
          <a:srcRect/>
          <a:stretch>
            <a:fillRect/>
          </a:stretch>
        </p:blipFill>
        <p:spPr bwMode="auto">
          <a:xfrm>
            <a:off x="6223000" y="5168900"/>
            <a:ext cx="2844800" cy="1143000"/>
          </a:xfrm>
          <a:prstGeom prst="rect">
            <a:avLst/>
          </a:prstGeom>
          <a:noFill/>
        </p:spPr>
      </p:pic>
      <p:sp>
        <p:nvSpPr>
          <p:cNvPr id="8" name="CuadroTexto 7"/>
          <p:cNvSpPr txBox="1"/>
          <p:nvPr/>
        </p:nvSpPr>
        <p:spPr>
          <a:xfrm>
            <a:off x="8063345" y="420255"/>
            <a:ext cx="4447309" cy="461665"/>
          </a:xfrm>
          <a:prstGeom prst="rect">
            <a:avLst/>
          </a:prstGeom>
          <a:noFill/>
        </p:spPr>
        <p:txBody>
          <a:bodyPr wrap="square" rtlCol="0">
            <a:spAutoFit/>
          </a:bodyPr>
          <a:lstStyle/>
          <a:p>
            <a:r>
              <a:rPr lang="es-ES" sz="2400" b="1" dirty="0" smtClean="0"/>
              <a:t>Copiar/Borrar Información</a:t>
            </a:r>
            <a:endParaRPr lang="es-MX" sz="2400" b="1" dirty="0"/>
          </a:p>
        </p:txBody>
      </p:sp>
      <p:sp>
        <p:nvSpPr>
          <p:cNvPr id="9" name="CuadroTexto 8"/>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10" name="CuadroTexto 9"/>
          <p:cNvSpPr txBox="1"/>
          <p:nvPr/>
        </p:nvSpPr>
        <p:spPr>
          <a:xfrm>
            <a:off x="794327" y="4564132"/>
            <a:ext cx="4685146" cy="646331"/>
          </a:xfrm>
          <a:prstGeom prst="rect">
            <a:avLst/>
          </a:prstGeom>
          <a:noFill/>
        </p:spPr>
        <p:txBody>
          <a:bodyPr wrap="square" rtlCol="0">
            <a:spAutoFit/>
          </a:bodyPr>
          <a:lstStyle/>
          <a:p>
            <a:r>
              <a:rPr lang="es-ES" dirty="0" smtClean="0"/>
              <a:t>La eliminación de información tiene un apartado de seguridad por precaución</a:t>
            </a:r>
            <a:endParaRPr lang="es-MX" dirty="0"/>
          </a:p>
        </p:txBody>
      </p:sp>
      <p:sp>
        <p:nvSpPr>
          <p:cNvPr id="11" name="CuadroTexto 10"/>
          <p:cNvSpPr txBox="1"/>
          <p:nvPr/>
        </p:nvSpPr>
        <p:spPr>
          <a:xfrm>
            <a:off x="9351818" y="5548745"/>
            <a:ext cx="2306782" cy="1200329"/>
          </a:xfrm>
          <a:prstGeom prst="rect">
            <a:avLst/>
          </a:prstGeom>
          <a:noFill/>
        </p:spPr>
        <p:txBody>
          <a:bodyPr wrap="square" rtlCol="0">
            <a:spAutoFit/>
          </a:bodyPr>
          <a:lstStyle/>
          <a:p>
            <a:r>
              <a:rPr lang="es-ES" dirty="0" smtClean="0"/>
              <a:t>Ventana emergente de confirmación de la acción.</a:t>
            </a:r>
            <a:endParaRPr lang="es-MX" dirty="0"/>
          </a:p>
        </p:txBody>
      </p:sp>
      <p:sp>
        <p:nvSpPr>
          <p:cNvPr id="12" name="Flecha izquierda y arriba 11"/>
          <p:cNvSpPr/>
          <p:nvPr/>
        </p:nvSpPr>
        <p:spPr>
          <a:xfrm>
            <a:off x="5479473" y="4348535"/>
            <a:ext cx="743527" cy="53876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219761513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249"/>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6" name="CuadroTexto 5"/>
          <p:cNvSpPr txBox="1"/>
          <p:nvPr/>
        </p:nvSpPr>
        <p:spPr>
          <a:xfrm>
            <a:off x="2223655" y="420255"/>
            <a:ext cx="5403272" cy="400110"/>
          </a:xfrm>
          <a:prstGeom prst="rect">
            <a:avLst/>
          </a:prstGeom>
          <a:noFill/>
        </p:spPr>
        <p:txBody>
          <a:bodyPr wrap="square" rtlCol="0">
            <a:spAutoFit/>
          </a:bodyPr>
          <a:lstStyle/>
          <a:p>
            <a:r>
              <a:rPr lang="es-ES" sz="2000" b="1" dirty="0" smtClean="0"/>
              <a:t>Responsable: Unidad Administrativa</a:t>
            </a:r>
            <a:endParaRPr lang="es-MX" sz="2000" b="1" dirty="0"/>
          </a:p>
        </p:txBody>
      </p:sp>
      <p:sp>
        <p:nvSpPr>
          <p:cNvPr id="7" name="CuadroTexto 6"/>
          <p:cNvSpPr txBox="1"/>
          <p:nvPr/>
        </p:nvSpPr>
        <p:spPr>
          <a:xfrm>
            <a:off x="8063345" y="420255"/>
            <a:ext cx="4447309" cy="461665"/>
          </a:xfrm>
          <a:prstGeom prst="rect">
            <a:avLst/>
          </a:prstGeom>
          <a:noFill/>
        </p:spPr>
        <p:txBody>
          <a:bodyPr wrap="square" rtlCol="0">
            <a:spAutoFit/>
          </a:bodyPr>
          <a:lstStyle/>
          <a:p>
            <a:r>
              <a:rPr lang="es-ES" sz="2400" b="1" dirty="0" smtClean="0"/>
              <a:t>Copiar/Borrar Información</a:t>
            </a:r>
            <a:endParaRPr lang="es-MX" sz="2400" b="1" dirty="0"/>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3550" y="3505698"/>
            <a:ext cx="4272641" cy="3118961"/>
          </a:xfrm>
          <a:prstGeom prst="rect">
            <a:avLst/>
          </a:prstGeom>
        </p:spPr>
      </p:pic>
      <p:sp>
        <p:nvSpPr>
          <p:cNvPr id="10" name="CuadroTexto 9"/>
          <p:cNvSpPr txBox="1"/>
          <p:nvPr/>
        </p:nvSpPr>
        <p:spPr>
          <a:xfrm>
            <a:off x="1887165" y="3776670"/>
            <a:ext cx="4842164" cy="707886"/>
          </a:xfrm>
          <a:prstGeom prst="rect">
            <a:avLst/>
          </a:prstGeom>
          <a:noFill/>
        </p:spPr>
        <p:txBody>
          <a:bodyPr wrap="square" rtlCol="0">
            <a:spAutoFit/>
          </a:bodyPr>
          <a:lstStyle/>
          <a:p>
            <a:r>
              <a:rPr lang="es-ES" sz="2000" dirty="0" smtClean="0"/>
              <a:t>La opción de eliminar información también genera un registro y un folio.</a:t>
            </a:r>
            <a:endParaRPr lang="es-MX" sz="2000" dirty="0"/>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3177" y="1199725"/>
            <a:ext cx="8053137" cy="2099297"/>
          </a:xfrm>
          <a:prstGeom prst="rect">
            <a:avLst/>
          </a:prstGeom>
        </p:spPr>
      </p:pic>
      <p:pic>
        <p:nvPicPr>
          <p:cNvPr id="11" name="Imagen 10"/>
          <p:cNvPicPr/>
          <p:nvPr/>
        </p:nvPicPr>
        <p:blipFill>
          <a:blip r:embed="rId4"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107639248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cstate="print">
            <a:extLst>
              <a:ext uri="{28A0092B-C50C-407E-A947-70E740481C1C}">
                <a14:useLocalDpi xmlns:a14="http://schemas.microsoft.com/office/drawing/2010/main" val="0"/>
              </a:ext>
            </a:extLst>
          </a:blip>
          <a:stretch>
            <a:fillRect/>
          </a:stretch>
        </p:blipFill>
        <p:spPr bwMode="auto">
          <a:xfrm>
            <a:off x="209714" y="218702"/>
            <a:ext cx="1598595" cy="702644"/>
          </a:xfrm>
          <a:prstGeom prst="rect">
            <a:avLst/>
          </a:prstGeom>
          <a:noFill/>
          <a:ln>
            <a:noFill/>
          </a:ln>
        </p:spPr>
      </p:pic>
      <p:sp>
        <p:nvSpPr>
          <p:cNvPr id="2" name="CuadroTexto 1"/>
          <p:cNvSpPr txBox="1"/>
          <p:nvPr/>
        </p:nvSpPr>
        <p:spPr>
          <a:xfrm>
            <a:off x="2827420" y="685800"/>
            <a:ext cx="7579895" cy="369332"/>
          </a:xfrm>
          <a:prstGeom prst="rect">
            <a:avLst/>
          </a:prstGeom>
          <a:noFill/>
        </p:spPr>
        <p:txBody>
          <a:bodyPr wrap="square" rtlCol="0">
            <a:spAutoFit/>
          </a:bodyPr>
          <a:lstStyle/>
          <a:p>
            <a:r>
              <a:rPr lang="es-MX" b="1" dirty="0" smtClean="0"/>
              <a:t>DICCIONARIO DE DATOS DE LOS FORMATOS DEL SIPOT</a:t>
            </a:r>
            <a:endParaRPr lang="es-MX" b="1" dirty="0"/>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3393" y="1055132"/>
            <a:ext cx="6874537" cy="5429773"/>
          </a:xfrm>
          <a:prstGeom prst="rect">
            <a:avLst/>
          </a:prstGeom>
        </p:spPr>
      </p:pic>
    </p:spTree>
    <p:extLst>
      <p:ext uri="{BB962C8B-B14F-4D97-AF65-F5344CB8AC3E}">
        <p14:creationId xmlns:p14="http://schemas.microsoft.com/office/powerpoint/2010/main" val="874523079"/>
      </p:ext>
    </p:extLst>
  </p:cSld>
  <p:clrMapOvr>
    <a:masterClrMapping/>
  </p:clrMapOvr>
  <p:transition spd="slow">
    <p:circl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a:blip r:embed="rId2" cstate="print">
            <a:extLst>
              <a:ext uri="{28A0092B-C50C-407E-A947-70E740481C1C}">
                <a14:useLocalDpi xmlns:a14="http://schemas.microsoft.com/office/drawing/2010/main" val="0"/>
              </a:ext>
            </a:extLst>
          </a:blip>
          <a:stretch>
            <a:fillRect/>
          </a:stretch>
        </p:blipFill>
        <p:spPr bwMode="auto">
          <a:xfrm>
            <a:off x="209714" y="218702"/>
            <a:ext cx="1598595" cy="702644"/>
          </a:xfrm>
          <a:prstGeom prst="rect">
            <a:avLst/>
          </a:prstGeom>
          <a:noFill/>
          <a:ln>
            <a:noFill/>
          </a:ln>
        </p:spPr>
      </p:pic>
      <p:sp>
        <p:nvSpPr>
          <p:cNvPr id="4" name="CuadroTexto 3"/>
          <p:cNvSpPr txBox="1"/>
          <p:nvPr/>
        </p:nvSpPr>
        <p:spPr>
          <a:xfrm>
            <a:off x="529389" y="1624263"/>
            <a:ext cx="9468853" cy="646331"/>
          </a:xfrm>
          <a:prstGeom prst="rect">
            <a:avLst/>
          </a:prstGeom>
          <a:noFill/>
        </p:spPr>
        <p:txBody>
          <a:bodyPr wrap="square" rtlCol="0">
            <a:spAutoFit/>
          </a:bodyPr>
          <a:lstStyle/>
          <a:p>
            <a:r>
              <a:rPr lang="es-MX" dirty="0" smtClean="0"/>
              <a:t>1. Para apoyo en la utilización de los Formatos de Excel se despliegan las opciones del menú </a:t>
            </a:r>
            <a:r>
              <a:rPr lang="es-MX" b="1" dirty="0"/>
              <a:t> </a:t>
            </a:r>
            <a:r>
              <a:rPr lang="es-MX" b="1" dirty="0" smtClean="0"/>
              <a:t>REPORTES </a:t>
            </a:r>
            <a:r>
              <a:rPr lang="es-MX" dirty="0" smtClean="0"/>
              <a:t>se elige la opción </a:t>
            </a:r>
            <a:r>
              <a:rPr lang="es-MX" b="1" dirty="0" smtClean="0"/>
              <a:t>GENERADOR DE REPORTES.</a:t>
            </a:r>
            <a:endParaRPr lang="es-MX" dirty="0"/>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309" y="2696512"/>
            <a:ext cx="6193256" cy="1872811"/>
          </a:xfrm>
          <a:prstGeom prst="rect">
            <a:avLst/>
          </a:prstGeom>
        </p:spPr>
      </p:pic>
    </p:spTree>
    <p:extLst>
      <p:ext uri="{BB962C8B-B14F-4D97-AF65-F5344CB8AC3E}">
        <p14:creationId xmlns:p14="http://schemas.microsoft.com/office/powerpoint/2010/main" val="744076074"/>
      </p:ext>
    </p:extLst>
  </p:cSld>
  <p:clrMapOvr>
    <a:masterClrMapping/>
  </p:clrMapOvr>
  <p:transition spd="slow">
    <p:circl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a:blip r:embed="rId2" cstate="print">
            <a:extLst>
              <a:ext uri="{28A0092B-C50C-407E-A947-70E740481C1C}">
                <a14:useLocalDpi xmlns:a14="http://schemas.microsoft.com/office/drawing/2010/main" val="0"/>
              </a:ext>
            </a:extLst>
          </a:blip>
          <a:stretch>
            <a:fillRect/>
          </a:stretch>
        </p:blipFill>
        <p:spPr bwMode="auto">
          <a:xfrm>
            <a:off x="209714" y="218702"/>
            <a:ext cx="1598595" cy="702644"/>
          </a:xfrm>
          <a:prstGeom prst="rect">
            <a:avLst/>
          </a:prstGeom>
          <a:noFill/>
          <a:ln>
            <a:noFill/>
          </a:ln>
        </p:spPr>
      </p:pic>
      <p:sp>
        <p:nvSpPr>
          <p:cNvPr id="4" name="CuadroTexto 3"/>
          <p:cNvSpPr txBox="1"/>
          <p:nvPr/>
        </p:nvSpPr>
        <p:spPr>
          <a:xfrm>
            <a:off x="1467853" y="1167821"/>
            <a:ext cx="9468853" cy="369332"/>
          </a:xfrm>
          <a:prstGeom prst="rect">
            <a:avLst/>
          </a:prstGeom>
          <a:noFill/>
        </p:spPr>
        <p:txBody>
          <a:bodyPr wrap="square" rtlCol="0">
            <a:spAutoFit/>
          </a:bodyPr>
          <a:lstStyle/>
          <a:p>
            <a:r>
              <a:rPr lang="es-MX" dirty="0" smtClean="0"/>
              <a:t>2. Hacer Clic en la opción de </a:t>
            </a:r>
            <a:r>
              <a:rPr lang="es-MX" b="1" dirty="0" smtClean="0"/>
              <a:t>DICCIONARIO</a:t>
            </a:r>
            <a:r>
              <a:rPr lang="es-MX" dirty="0" smtClean="0"/>
              <a:t> y posteriormente descarga (se guardara en su equipo)</a:t>
            </a:r>
            <a:r>
              <a:rPr lang="es-MX" b="1" dirty="0" smtClean="0"/>
              <a:t>.</a:t>
            </a:r>
            <a:endParaRPr lang="es-MX"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4621" y="1923603"/>
            <a:ext cx="7835316" cy="3102202"/>
          </a:xfrm>
          <a:prstGeom prst="rect">
            <a:avLst/>
          </a:prstGeom>
        </p:spPr>
      </p:pic>
    </p:spTree>
    <p:extLst>
      <p:ext uri="{BB962C8B-B14F-4D97-AF65-F5344CB8AC3E}">
        <p14:creationId xmlns:p14="http://schemas.microsoft.com/office/powerpoint/2010/main" val="18404857"/>
      </p:ext>
    </p:extLst>
  </p:cSld>
  <p:clrMapOvr>
    <a:masterClrMapping/>
  </p:clrMapOvr>
  <p:transition spd="slow">
    <p:circl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3291" y="6255327"/>
            <a:ext cx="4239491" cy="369332"/>
          </a:xfrm>
          <a:prstGeom prst="rect">
            <a:avLst/>
          </a:prstGeom>
          <a:noFill/>
        </p:spPr>
        <p:txBody>
          <a:bodyPr wrap="square" rtlCol="0">
            <a:spAutoFit/>
          </a:bodyPr>
          <a:lstStyle/>
          <a:p>
            <a:r>
              <a:rPr lang="es-ES" dirty="0" smtClean="0">
                <a:solidFill>
                  <a:schemeClr val="accent1"/>
                </a:solidFill>
              </a:rPr>
              <a:t>Lic. Aleyda J. Pacheco Alba.</a:t>
            </a:r>
            <a:endParaRPr lang="es-MX" dirty="0">
              <a:solidFill>
                <a:schemeClr val="accent1"/>
              </a:solidFill>
            </a:endParaRPr>
          </a:p>
        </p:txBody>
      </p:sp>
      <p:sp>
        <p:nvSpPr>
          <p:cNvPr id="7" name="TextBox 1"/>
          <p:cNvSpPr txBox="1"/>
          <p:nvPr/>
        </p:nvSpPr>
        <p:spPr>
          <a:xfrm>
            <a:off x="2660074" y="424402"/>
            <a:ext cx="9247908" cy="610424"/>
          </a:xfrm>
          <a:prstGeom prst="rect">
            <a:avLst/>
          </a:prstGeom>
          <a:noFill/>
        </p:spPr>
        <p:txBody>
          <a:bodyPr wrap="square" lIns="0" tIns="0" rIns="0" rtlCol="0">
            <a:spAutoFit/>
          </a:bodyPr>
          <a:lstStyle/>
          <a:p>
            <a:pPr>
              <a:lnSpc>
                <a:spcPts val="2300"/>
              </a:lnSpc>
              <a:tabLst>
                <a:tab pos="177800" algn="l"/>
              </a:tabLst>
            </a:pPr>
            <a:r>
              <a:rPr lang="en-US" altLang="zh-CN" sz="2400" b="1" dirty="0" smtClean="0">
                <a:latin typeface="+mj-lt"/>
              </a:rPr>
              <a:t>	</a:t>
            </a:r>
            <a:r>
              <a:rPr lang="en-US" altLang="zh-CN" sz="2400" b="1" dirty="0" smtClean="0">
                <a:latin typeface="+mj-lt"/>
                <a:cs typeface="Arial Black" pitchFamily="18" charset="0"/>
              </a:rPr>
              <a:t>MEJORAS</a:t>
            </a:r>
            <a:r>
              <a:rPr lang="en-US" altLang="zh-CN" sz="2400" b="1" dirty="0" smtClean="0">
                <a:latin typeface="+mj-lt"/>
                <a:cs typeface="Times New Roman" pitchFamily="18" charset="0"/>
              </a:rPr>
              <a:t> </a:t>
            </a:r>
            <a:r>
              <a:rPr lang="en-US" altLang="zh-CN" sz="2400" b="1" dirty="0" smtClean="0">
                <a:latin typeface="+mj-lt"/>
                <a:cs typeface="Arial Black" pitchFamily="18" charset="0"/>
              </a:rPr>
              <a:t>DEL</a:t>
            </a:r>
            <a:r>
              <a:rPr lang="en-US" altLang="zh-CN" sz="2400" b="1" dirty="0" smtClean="0">
                <a:latin typeface="+mj-lt"/>
                <a:cs typeface="Times New Roman" pitchFamily="18" charset="0"/>
              </a:rPr>
              <a:t> </a:t>
            </a:r>
            <a:r>
              <a:rPr lang="en-US" altLang="zh-CN" sz="2400" b="1" dirty="0" smtClean="0">
                <a:latin typeface="+mj-lt"/>
                <a:cs typeface="Arial Black" pitchFamily="18" charset="0"/>
              </a:rPr>
              <a:t>SISTEMA</a:t>
            </a:r>
            <a:r>
              <a:rPr lang="en-US" altLang="zh-CN" sz="2400" b="1" dirty="0" smtClean="0">
                <a:latin typeface="+mj-lt"/>
                <a:cs typeface="Times New Roman" pitchFamily="18" charset="0"/>
              </a:rPr>
              <a:t> </a:t>
            </a:r>
            <a:r>
              <a:rPr lang="en-US" altLang="zh-CN" sz="2400" b="1" dirty="0" smtClean="0">
                <a:latin typeface="+mj-lt"/>
                <a:cs typeface="Arial Black" pitchFamily="18" charset="0"/>
              </a:rPr>
              <a:t>DE</a:t>
            </a:r>
            <a:r>
              <a:rPr lang="en-US" altLang="zh-CN" sz="2400" b="1" dirty="0" smtClean="0">
                <a:latin typeface="+mj-lt"/>
                <a:cs typeface="Times New Roman" pitchFamily="18" charset="0"/>
              </a:rPr>
              <a:t> </a:t>
            </a:r>
            <a:r>
              <a:rPr lang="en-US" altLang="zh-CN" sz="2400" b="1" dirty="0" smtClean="0">
                <a:latin typeface="+mj-lt"/>
                <a:cs typeface="Arial Black" pitchFamily="18" charset="0"/>
              </a:rPr>
              <a:t>PORTALES</a:t>
            </a:r>
            <a:r>
              <a:rPr lang="en-US" altLang="zh-CN" sz="2400" b="1" dirty="0" smtClean="0">
                <a:latin typeface="+mj-lt"/>
                <a:cs typeface="Times New Roman" pitchFamily="18" charset="0"/>
              </a:rPr>
              <a:t> </a:t>
            </a:r>
            <a:r>
              <a:rPr lang="en-US" altLang="zh-CN" sz="2400" b="1" dirty="0" smtClean="0">
                <a:latin typeface="+mj-lt"/>
                <a:cs typeface="Arial Black" pitchFamily="18" charset="0"/>
              </a:rPr>
              <a:t>DE</a:t>
            </a:r>
          </a:p>
          <a:p>
            <a:pPr>
              <a:lnSpc>
                <a:spcPts val="2100"/>
              </a:lnSpc>
              <a:tabLst>
                <a:tab pos="177800" algn="l"/>
              </a:tabLst>
            </a:pPr>
            <a:r>
              <a:rPr lang="en-US" altLang="zh-CN" sz="2400" b="1" dirty="0" smtClean="0">
                <a:latin typeface="+mj-lt"/>
                <a:cs typeface="Arial Black" pitchFamily="18" charset="0"/>
              </a:rPr>
              <a:t>OBLIGACIONES</a:t>
            </a:r>
            <a:r>
              <a:rPr lang="en-US" altLang="zh-CN" sz="2400" b="1" dirty="0" smtClean="0">
                <a:latin typeface="+mj-lt"/>
                <a:cs typeface="Times New Roman" pitchFamily="18" charset="0"/>
              </a:rPr>
              <a:t> </a:t>
            </a:r>
            <a:r>
              <a:rPr lang="en-US" altLang="zh-CN" sz="2400" b="1" dirty="0" smtClean="0">
                <a:latin typeface="+mj-lt"/>
                <a:cs typeface="Arial Black" pitchFamily="18" charset="0"/>
              </a:rPr>
              <a:t>DE</a:t>
            </a:r>
            <a:r>
              <a:rPr lang="en-US" altLang="zh-CN" sz="2400" b="1" dirty="0" smtClean="0">
                <a:latin typeface="+mj-lt"/>
                <a:cs typeface="Times New Roman" pitchFamily="18" charset="0"/>
              </a:rPr>
              <a:t> </a:t>
            </a:r>
            <a:r>
              <a:rPr lang="en-US" altLang="zh-CN" sz="2400" b="1" dirty="0" smtClean="0">
                <a:latin typeface="+mj-lt"/>
                <a:cs typeface="Arial Black" pitchFamily="18" charset="0"/>
              </a:rPr>
              <a:t>TRANSPARENCIA</a:t>
            </a:r>
            <a:r>
              <a:rPr lang="en-US" altLang="zh-CN" sz="2400" b="1" dirty="0" smtClean="0">
                <a:latin typeface="+mj-lt"/>
                <a:cs typeface="Times New Roman" pitchFamily="18" charset="0"/>
              </a:rPr>
              <a:t> </a:t>
            </a:r>
            <a:r>
              <a:rPr lang="en-US" altLang="zh-CN" sz="2400" b="1" dirty="0" smtClean="0">
                <a:latin typeface="+mj-lt"/>
                <a:cs typeface="Arial Black" pitchFamily="18" charset="0"/>
              </a:rPr>
              <a:t>(SIPOT) </a:t>
            </a:r>
          </a:p>
        </p:txBody>
      </p:sp>
      <p:pic>
        <p:nvPicPr>
          <p:cNvPr id="9" name="Picture 3"/>
          <p:cNvPicPr>
            <a:picLocks noChangeAspect="1" noChangeArrowheads="1"/>
          </p:cNvPicPr>
          <p:nvPr/>
        </p:nvPicPr>
        <p:blipFill>
          <a:blip r:embed="rId2"/>
          <a:srcRect/>
          <a:stretch>
            <a:fillRect/>
          </a:stretch>
        </p:blipFill>
        <p:spPr bwMode="auto">
          <a:xfrm>
            <a:off x="3445163" y="1488881"/>
            <a:ext cx="4410364" cy="3150260"/>
          </a:xfrm>
          <a:prstGeom prst="rect">
            <a:avLst/>
          </a:prstGeom>
          <a:noFill/>
        </p:spPr>
      </p:pic>
      <p:sp>
        <p:nvSpPr>
          <p:cNvPr id="10" name="CuadroTexto 9"/>
          <p:cNvSpPr txBox="1"/>
          <p:nvPr/>
        </p:nvSpPr>
        <p:spPr>
          <a:xfrm>
            <a:off x="2867892" y="2198526"/>
            <a:ext cx="8250382" cy="1446550"/>
          </a:xfrm>
          <a:prstGeom prst="rect">
            <a:avLst/>
          </a:prstGeom>
          <a:noFill/>
        </p:spPr>
        <p:txBody>
          <a:bodyPr wrap="square" rtlCol="0">
            <a:spAutoFit/>
          </a:bodyPr>
          <a:lstStyle/>
          <a:p>
            <a:r>
              <a:rPr lang="es-ES" sz="8800" b="1" dirty="0" smtClean="0"/>
              <a:t>¡GRACIAS!</a:t>
            </a:r>
            <a:endParaRPr lang="es-MX" sz="8800" b="1" dirty="0"/>
          </a:p>
        </p:txBody>
      </p:sp>
      <p:pic>
        <p:nvPicPr>
          <p:cNvPr id="8" name="Imagen 7"/>
          <p:cNvPicPr/>
          <p:nvPr/>
        </p:nvPicPr>
        <p:blipFill>
          <a:blip r:embed="rId3" cstate="print">
            <a:extLst>
              <a:ext uri="{28A0092B-C50C-407E-A947-70E740481C1C}">
                <a14:useLocalDpi xmlns:a14="http://schemas.microsoft.com/office/drawing/2010/main" val="0"/>
              </a:ext>
            </a:extLst>
          </a:blip>
          <a:stretch>
            <a:fillRect/>
          </a:stretch>
        </p:blipFill>
        <p:spPr bwMode="auto">
          <a:xfrm>
            <a:off x="106508" y="409856"/>
            <a:ext cx="1517073" cy="665344"/>
          </a:xfrm>
          <a:prstGeom prst="rect">
            <a:avLst/>
          </a:prstGeom>
          <a:noFill/>
          <a:ln>
            <a:noFill/>
          </a:ln>
        </p:spPr>
      </p:pic>
    </p:spTree>
    <p:extLst>
      <p:ext uri="{BB962C8B-B14F-4D97-AF65-F5344CB8AC3E}">
        <p14:creationId xmlns:p14="http://schemas.microsoft.com/office/powerpoint/2010/main" val="45991803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ppt_x"/>
                                          </p:val>
                                        </p:tav>
                                        <p:tav tm="100000">
                                          <p:val>
                                            <p:strVal val="#ppt_x"/>
                                          </p:val>
                                        </p:tav>
                                      </p:tavLst>
                                    </p:anim>
                                    <p:anim calcmode="lin" valueType="num">
                                      <p:cBhvr additive="base">
                                        <p:cTn id="13"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1" nodeType="clickEffect">
                                  <p:stCondLst>
                                    <p:cond delay="0"/>
                                  </p:stCondLst>
                                  <p:childTnLst>
                                    <p:anim calcmode="lin" valueType="num">
                                      <p:cBhvr additive="base">
                                        <p:cTn id="17" dur="500"/>
                                        <p:tgtEl>
                                          <p:spTgt spid="7"/>
                                        </p:tgtEl>
                                        <p:attrNameLst>
                                          <p:attrName>ppt_x</p:attrName>
                                        </p:attrNameLst>
                                      </p:cBhvr>
                                      <p:tavLst>
                                        <p:tav tm="0">
                                          <p:val>
                                            <p:strVal val="ppt_x"/>
                                          </p:val>
                                        </p:tav>
                                        <p:tav tm="100000">
                                          <p:val>
                                            <p:strVal val="ppt_x"/>
                                          </p:val>
                                        </p:tav>
                                      </p:tavLst>
                                    </p:anim>
                                    <p:anim calcmode="lin" valueType="num">
                                      <p:cBhvr additive="base">
                                        <p:cTn id="18" dur="500"/>
                                        <p:tgtEl>
                                          <p:spTgt spid="7"/>
                                        </p:tgtEl>
                                        <p:attrNameLst>
                                          <p:attrName>ppt_y</p:attrName>
                                        </p:attrNameLst>
                                      </p:cBhvr>
                                      <p:tavLst>
                                        <p:tav tm="0">
                                          <p:val>
                                            <p:strVal val="ppt_y"/>
                                          </p:val>
                                        </p:tav>
                                        <p:tav tm="100000">
                                          <p:val>
                                            <p:strVal val="1+ppt_h/2"/>
                                          </p:val>
                                        </p:tav>
                                      </p:tavLst>
                                    </p:anim>
                                    <p:set>
                                      <p:cBhvr>
                                        <p:cTn id="19" dur="1" fill="hold">
                                          <p:stCondLst>
                                            <p:cond delay="499"/>
                                          </p:stCondLst>
                                        </p:cTn>
                                        <p:tgtEl>
                                          <p:spTgt spid="7"/>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500"/>
                                        <p:tgtEl>
                                          <p:spTgt spid="9"/>
                                        </p:tgtEl>
                                        <p:attrNameLst>
                                          <p:attrName>ppt_x</p:attrName>
                                        </p:attrNameLst>
                                      </p:cBhvr>
                                      <p:tavLst>
                                        <p:tav tm="0">
                                          <p:val>
                                            <p:strVal val="ppt_x"/>
                                          </p:val>
                                        </p:tav>
                                        <p:tav tm="100000">
                                          <p:val>
                                            <p:strVal val="ppt_x"/>
                                          </p:val>
                                        </p:tav>
                                      </p:tavLst>
                                    </p:anim>
                                    <p:anim calcmode="lin" valueType="num">
                                      <p:cBhvr additive="base">
                                        <p:cTn id="24" dur="500"/>
                                        <p:tgtEl>
                                          <p:spTgt spid="9"/>
                                        </p:tgtEl>
                                        <p:attrNameLst>
                                          <p:attrName>ppt_y</p:attrName>
                                        </p:attrNameLst>
                                      </p:cBhvr>
                                      <p:tavLst>
                                        <p:tav tm="0">
                                          <p:val>
                                            <p:strVal val="ppt_y"/>
                                          </p:val>
                                        </p:tav>
                                        <p:tav tm="100000">
                                          <p:val>
                                            <p:strVal val="1+ppt_h/2"/>
                                          </p:val>
                                        </p:tav>
                                      </p:tavLst>
                                    </p:anim>
                                    <p:set>
                                      <p:cBhvr>
                                        <p:cTn id="25" dur="1" fill="hold">
                                          <p:stCondLst>
                                            <p:cond delay="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000"/>
                                        <p:tgtEl>
                                          <p:spTgt spid="10"/>
                                        </p:tgtEl>
                                      </p:cBhvr>
                                    </p:animEffect>
                                    <p:anim calcmode="lin" valueType="num">
                                      <p:cBhvr>
                                        <p:cTn id="31" dur="2000" fill="hold"/>
                                        <p:tgtEl>
                                          <p:spTgt spid="10"/>
                                        </p:tgtEl>
                                        <p:attrNameLst>
                                          <p:attrName>ppt_x</p:attrName>
                                        </p:attrNameLst>
                                      </p:cBhvr>
                                      <p:tavLst>
                                        <p:tav tm="0">
                                          <p:val>
                                            <p:strVal val="#ppt_x"/>
                                          </p:val>
                                        </p:tav>
                                        <p:tav tm="100000">
                                          <p:val>
                                            <p:strVal val="#ppt_x"/>
                                          </p:val>
                                        </p:tav>
                                      </p:tavLst>
                                    </p:anim>
                                    <p:anim calcmode="lin" valueType="num">
                                      <p:cBhvr>
                                        <p:cTn id="32"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0"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1754</TotalTime>
  <Words>2672</Words>
  <Application>Microsoft Office PowerPoint</Application>
  <PresentationFormat>Panorámica</PresentationFormat>
  <Paragraphs>239</Paragraphs>
  <Slides>60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60</vt:i4>
      </vt:variant>
    </vt:vector>
  </HeadingPairs>
  <TitlesOfParts>
    <vt:vector size="68" baseType="lpstr">
      <vt:lpstr>Arial</vt:lpstr>
      <vt:lpstr>Arial Black</vt:lpstr>
      <vt:lpstr>Calibri</vt:lpstr>
      <vt:lpstr>Calibri Light</vt:lpstr>
      <vt:lpstr>等线</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NORA ALBA</dc:creator>
  <cp:lastModifiedBy>Adda Irais León Martínez</cp:lastModifiedBy>
  <cp:revision>391</cp:revision>
  <dcterms:created xsi:type="dcterms:W3CDTF">2018-05-19T15:28:34Z</dcterms:created>
  <dcterms:modified xsi:type="dcterms:W3CDTF">2018-05-28T03:55:48Z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